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5" r:id="rId1"/>
  </p:sldMasterIdLst>
  <p:notesMasterIdLst>
    <p:notesMasterId r:id="rId25"/>
  </p:notesMasterIdLst>
  <p:sldIdLst>
    <p:sldId id="339" r:id="rId2"/>
    <p:sldId id="317" r:id="rId3"/>
    <p:sldId id="404" r:id="rId4"/>
    <p:sldId id="355" r:id="rId5"/>
    <p:sldId id="398" r:id="rId6"/>
    <p:sldId id="342" r:id="rId7"/>
    <p:sldId id="368" r:id="rId8"/>
    <p:sldId id="319" r:id="rId9"/>
    <p:sldId id="405" r:id="rId10"/>
    <p:sldId id="343" r:id="rId11"/>
    <p:sldId id="406" r:id="rId12"/>
    <p:sldId id="414" r:id="rId13"/>
    <p:sldId id="407" r:id="rId14"/>
    <p:sldId id="409" r:id="rId15"/>
    <p:sldId id="410" r:id="rId16"/>
    <p:sldId id="424" r:id="rId17"/>
    <p:sldId id="423" r:id="rId18"/>
    <p:sldId id="417" r:id="rId19"/>
    <p:sldId id="416" r:id="rId20"/>
    <p:sldId id="413" r:id="rId21"/>
    <p:sldId id="412" r:id="rId22"/>
    <p:sldId id="386" r:id="rId23"/>
    <p:sldId id="399" r:id="rId24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6"/>
    </p:embeddedFont>
    <p:embeddedFont>
      <p:font typeface="Montserrat" pitchFamily="2" charset="77"/>
      <p:regular r:id="rId27"/>
      <p:bold r:id="rId28"/>
      <p:italic r:id="rId29"/>
      <p:boldItalic r:id="rId30"/>
    </p:embeddedFont>
    <p:embeddedFont>
      <p:font typeface="Montserrat Light" pitchFamily="2" charset="77"/>
      <p:regular r:id="rId31"/>
      <p:italic r:id="rId32"/>
    </p:embeddedFont>
    <p:embeddedFont>
      <p:font typeface="Montserrat Medium" pitchFamily="2" charset="77"/>
      <p:regular r:id="rId33"/>
      <p:italic r:id="rId34"/>
    </p:embeddedFont>
    <p:embeddedFont>
      <p:font typeface="Montserrat SemiBold" pitchFamily="2" charset="77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4A8CFF"/>
    <a:srgbClr val="FFC000"/>
    <a:srgbClr val="003BA3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7169247-3B7C-42D8-AA55-137F77FE541F}">
  <a:tblStyle styleId="{47169247-3B7C-42D8-AA55-137F77FE541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70"/>
    <p:restoredTop sz="94694"/>
  </p:normalViewPr>
  <p:slideViewPr>
    <p:cSldViewPr snapToGrid="0">
      <p:cViewPr varScale="1">
        <p:scale>
          <a:sx n="161" d="100"/>
          <a:sy n="161" d="100"/>
        </p:scale>
        <p:origin x="14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21" d="100"/>
          <a:sy n="121" d="100"/>
        </p:scale>
        <p:origin x="4304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/Relationships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5.pn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5565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a9fa940987_3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a9fa940987_3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en-GB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260033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en-GB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475392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en-GB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258046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en-GB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617202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en-GB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850747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en-GB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551588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a9fa940987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a9fa940987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en-GB" sz="1100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393796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en-GB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540073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en-GB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3946005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en-GB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30739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a9fa940987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a9fa940987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en-GB" sz="1800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883531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875133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en-GB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821536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a9fa940987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a9fa940987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56200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a9fa940987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a9fa940987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endParaRPr lang="en-GB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1118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en-GB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004112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a9fa940987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a9fa940987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en-GB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829731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9469d1f4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9469d1f4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en-GB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42155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en-GB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612052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en-GB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282473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en-GB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59403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96842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968275" y="3045375"/>
            <a:ext cx="44625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396835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/>
          <p:nvPr/>
        </p:nvSpPr>
        <p:spPr>
          <a:xfrm rot="10800000" flipH="1">
            <a:off x="1441925" y="2571600"/>
            <a:ext cx="1216200" cy="1592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/>
          <p:nvPr/>
        </p:nvSpPr>
        <p:spPr>
          <a:xfrm rot="10800000" flipH="1">
            <a:off x="2658125" y="0"/>
            <a:ext cx="12162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39;p8">
            <a:extLst>
              <a:ext uri="{FF2B5EF4-FFF2-40B4-BE49-F238E27FC236}">
                <a16:creationId xmlns:a16="http://schemas.microsoft.com/office/drawing/2014/main" id="{90A227A4-2E81-DAA4-DDB0-74328A811364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8472458" y="475588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71337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713225" y="3045375"/>
            <a:ext cx="44625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title" idx="2" hasCustomPrompt="1"/>
          </p:nvPr>
        </p:nvSpPr>
        <p:spPr>
          <a:xfrm>
            <a:off x="71330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46" name="Google Shape;46;p9"/>
          <p:cNvSpPr/>
          <p:nvPr/>
        </p:nvSpPr>
        <p:spPr>
          <a:xfrm>
            <a:off x="5270400" y="979500"/>
            <a:ext cx="1216200" cy="1592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>
            <a:off x="6486600" y="2571900"/>
            <a:ext cx="12162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39;p8">
            <a:extLst>
              <a:ext uri="{FF2B5EF4-FFF2-40B4-BE49-F238E27FC236}">
                <a16:creationId xmlns:a16="http://schemas.microsoft.com/office/drawing/2014/main" id="{9EE9E4E7-EF03-6B54-FF3A-0F916335AE2D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8472458" y="475588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9;p8">
            <a:extLst>
              <a:ext uri="{FF2B5EF4-FFF2-40B4-BE49-F238E27FC236}">
                <a16:creationId xmlns:a16="http://schemas.microsoft.com/office/drawing/2014/main" id="{118EC488-8806-4924-4DC7-36C7BA1AAF54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8472458" y="475588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1"/>
          </p:nvPr>
        </p:nvSpPr>
        <p:spPr>
          <a:xfrm>
            <a:off x="788100" y="23904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2"/>
          </p:nvPr>
        </p:nvSpPr>
        <p:spPr>
          <a:xfrm>
            <a:off x="788100" y="27658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3"/>
          </p:nvPr>
        </p:nvSpPr>
        <p:spPr>
          <a:xfrm>
            <a:off x="3441150" y="23904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4"/>
          </p:nvPr>
        </p:nvSpPr>
        <p:spPr>
          <a:xfrm>
            <a:off x="3441150" y="27658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subTitle" idx="5"/>
          </p:nvPr>
        </p:nvSpPr>
        <p:spPr>
          <a:xfrm>
            <a:off x="6094200" y="23904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6"/>
          </p:nvPr>
        </p:nvSpPr>
        <p:spPr>
          <a:xfrm>
            <a:off x="6094200" y="27658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7"/>
          <p:cNvSpPr/>
          <p:nvPr/>
        </p:nvSpPr>
        <p:spPr>
          <a:xfrm flipH="1">
            <a:off x="4572000" y="4834275"/>
            <a:ext cx="4572000" cy="30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7"/>
          <p:cNvSpPr/>
          <p:nvPr/>
        </p:nvSpPr>
        <p:spPr>
          <a:xfrm flipH="1">
            <a:off x="50" y="4834275"/>
            <a:ext cx="4572000" cy="30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39;p8">
            <a:extLst>
              <a:ext uri="{FF2B5EF4-FFF2-40B4-BE49-F238E27FC236}">
                <a16:creationId xmlns:a16="http://schemas.microsoft.com/office/drawing/2014/main" id="{312B8DED-94A9-EDA6-F88A-34DED727F932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8472458" y="475588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bg1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CUSTOM_6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>
            <a:spLocks noGrp="1"/>
          </p:cNvSpPr>
          <p:nvPr>
            <p:ph type="title"/>
          </p:nvPr>
        </p:nvSpPr>
        <p:spPr>
          <a:xfrm>
            <a:off x="3984975" y="1495800"/>
            <a:ext cx="4055400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1"/>
          </p:nvPr>
        </p:nvSpPr>
        <p:spPr>
          <a:xfrm>
            <a:off x="3994375" y="2142600"/>
            <a:ext cx="4055400" cy="15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0"/>
          <p:cNvSpPr/>
          <p:nvPr/>
        </p:nvSpPr>
        <p:spPr>
          <a:xfrm rot="10800000" flipH="1">
            <a:off x="0" y="2571825"/>
            <a:ext cx="12162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0"/>
          <p:cNvSpPr/>
          <p:nvPr/>
        </p:nvSpPr>
        <p:spPr>
          <a:xfrm rot="10800000" flipH="1">
            <a:off x="1219200" y="1247175"/>
            <a:ext cx="1216200" cy="132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39;p8">
            <a:extLst>
              <a:ext uri="{FF2B5EF4-FFF2-40B4-BE49-F238E27FC236}">
                <a16:creationId xmlns:a16="http://schemas.microsoft.com/office/drawing/2014/main" id="{FAE43EBF-6CB8-B021-B822-883001508E7E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8472458" y="475588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4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9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" name="Google Shape;39;p8">
            <a:extLst>
              <a:ext uri="{FF2B5EF4-FFF2-40B4-BE49-F238E27FC236}">
                <a16:creationId xmlns:a16="http://schemas.microsoft.com/office/drawing/2014/main" id="{13768146-56A7-31A0-0EA8-A2000F0797D8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8472458" y="475588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" name="Google Shape;39;p8">
            <a:extLst>
              <a:ext uri="{FF2B5EF4-FFF2-40B4-BE49-F238E27FC236}">
                <a16:creationId xmlns:a16="http://schemas.microsoft.com/office/drawing/2014/main" id="{207E948F-BE6C-7599-F967-3BB97D46DDE2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8472458" y="475588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8" r:id="rId3"/>
    <p:sldLayoutId id="2147483663" r:id="rId4"/>
    <p:sldLayoutId id="2147483666" r:id="rId5"/>
    <p:sldLayoutId id="2147483668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0.png"/><Relationship Id="rId4" Type="http://schemas.openxmlformats.org/officeDocument/2006/relationships/image" Target="../media/image29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5" Type="http://schemas.openxmlformats.org/officeDocument/2006/relationships/image" Target="../media/image20.emf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5;p30">
            <a:extLst>
              <a:ext uri="{FF2B5EF4-FFF2-40B4-BE49-F238E27FC236}">
                <a16:creationId xmlns:a16="http://schemas.microsoft.com/office/drawing/2014/main" id="{B2F32009-1117-19C4-F1E3-79937E664113}"/>
              </a:ext>
            </a:extLst>
          </p:cNvPr>
          <p:cNvSpPr txBox="1">
            <a:spLocks/>
          </p:cNvSpPr>
          <p:nvPr/>
        </p:nvSpPr>
        <p:spPr>
          <a:xfrm>
            <a:off x="1097279" y="705833"/>
            <a:ext cx="6980971" cy="1473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sz="2400" dirty="0">
                <a:latin typeface="Montserrat" pitchFamily="2" charset="77"/>
              </a:rPr>
              <a:t>Image</a:t>
            </a:r>
            <a:r>
              <a:rPr lang="en-GB" sz="2400" dirty="0">
                <a:solidFill>
                  <a:schemeClr val="bg2"/>
                </a:solidFill>
                <a:latin typeface="Montserrat" pitchFamily="2" charset="77"/>
              </a:rPr>
              <a:t> quality </a:t>
            </a:r>
            <a:r>
              <a:rPr lang="en-GB" sz="2400" dirty="0">
                <a:latin typeface="Montserrat" pitchFamily="2" charset="77"/>
              </a:rPr>
              <a:t>assessment</a:t>
            </a:r>
            <a:r>
              <a:rPr lang="en-GB" sz="2400" dirty="0">
                <a:solidFill>
                  <a:schemeClr val="bg2"/>
                </a:solidFill>
                <a:latin typeface="Montserrat" pitchFamily="2" charset="77"/>
              </a:rPr>
              <a:t> </a:t>
            </a:r>
            <a:r>
              <a:rPr lang="en-GB" sz="2400" dirty="0">
                <a:latin typeface="Montserrat" pitchFamily="2" charset="77"/>
              </a:rPr>
              <a:t>across</a:t>
            </a:r>
            <a:r>
              <a:rPr lang="en-GB" sz="2400" dirty="0">
                <a:solidFill>
                  <a:schemeClr val="bg2"/>
                </a:solidFill>
                <a:latin typeface="Montserrat" pitchFamily="2" charset="77"/>
              </a:rPr>
              <a:t> viewing distances</a:t>
            </a:r>
            <a:r>
              <a:rPr lang="en-GB" sz="2400" dirty="0">
                <a:latin typeface="Montserrat" pitchFamily="2" charset="77"/>
              </a:rPr>
              <a:t>: A </a:t>
            </a:r>
            <a:r>
              <a:rPr lang="en-GB" sz="2400" dirty="0">
                <a:solidFill>
                  <a:schemeClr val="bg2"/>
                </a:solidFill>
                <a:latin typeface="Montserrat" pitchFamily="2" charset="77"/>
              </a:rPr>
              <a:t>comparison </a:t>
            </a:r>
            <a:r>
              <a:rPr lang="en-GB" sz="2400" dirty="0">
                <a:latin typeface="Montserrat" pitchFamily="2" charset="77"/>
              </a:rPr>
              <a:t>study</a:t>
            </a:r>
            <a:r>
              <a:rPr lang="en-GB" sz="2400" dirty="0">
                <a:solidFill>
                  <a:schemeClr val="bg2"/>
                </a:solidFill>
                <a:latin typeface="Montserrat" pitchFamily="2" charset="77"/>
              </a:rPr>
              <a:t> of CSF</a:t>
            </a:r>
            <a:r>
              <a:rPr lang="en-GB" sz="2400" dirty="0">
                <a:latin typeface="Montserrat" pitchFamily="2" charset="77"/>
              </a:rPr>
              <a:t>-based</a:t>
            </a:r>
            <a:r>
              <a:rPr lang="en-GB" sz="2400" dirty="0">
                <a:solidFill>
                  <a:schemeClr val="bg2"/>
                </a:solidFill>
                <a:latin typeface="Montserrat" pitchFamily="2" charset="77"/>
              </a:rPr>
              <a:t> </a:t>
            </a:r>
            <a:r>
              <a:rPr lang="en-GB" sz="2400" dirty="0">
                <a:latin typeface="Montserrat" pitchFamily="2" charset="77"/>
              </a:rPr>
              <a:t>and</a:t>
            </a:r>
            <a:r>
              <a:rPr lang="en-GB" sz="2400" dirty="0">
                <a:solidFill>
                  <a:schemeClr val="bg2"/>
                </a:solidFill>
                <a:latin typeface="Montserrat" pitchFamily="2" charset="77"/>
              </a:rPr>
              <a:t> rescaling</a:t>
            </a:r>
            <a:r>
              <a:rPr lang="en-GB" sz="2400" dirty="0">
                <a:latin typeface="Montserrat" pitchFamily="2" charset="77"/>
              </a:rPr>
              <a:t>-based metrics</a:t>
            </a:r>
          </a:p>
        </p:txBody>
      </p:sp>
      <p:sp>
        <p:nvSpPr>
          <p:cNvPr id="5" name="Google Shape;186;p30">
            <a:extLst>
              <a:ext uri="{FF2B5EF4-FFF2-40B4-BE49-F238E27FC236}">
                <a16:creationId xmlns:a16="http://schemas.microsoft.com/office/drawing/2014/main" id="{2E96B282-EDFB-5CDA-5AC2-D58A2FAD2FCD}"/>
              </a:ext>
            </a:extLst>
          </p:cNvPr>
          <p:cNvSpPr txBox="1">
            <a:spLocks/>
          </p:cNvSpPr>
          <p:nvPr/>
        </p:nvSpPr>
        <p:spPr>
          <a:xfrm>
            <a:off x="636486" y="2474907"/>
            <a:ext cx="7871028" cy="867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/>
            <a:r>
              <a:rPr lang="en-GB" sz="2000" b="1" dirty="0">
                <a:latin typeface="Montserrat SemiBold" pitchFamily="2" charset="77"/>
              </a:rPr>
              <a:t>HVEI 2024</a:t>
            </a:r>
          </a:p>
          <a:p>
            <a:pPr marL="0" indent="0" algn="ctr"/>
            <a:r>
              <a:rPr lang="en-GB" sz="2000" b="1" u="none" strike="noStrike" dirty="0">
                <a:solidFill>
                  <a:srgbClr val="282828"/>
                </a:solidFill>
                <a:effectLst/>
                <a:latin typeface="Montserrat SemiBold" pitchFamily="2" charset="77"/>
              </a:rPr>
              <a:t>Visual Quality Across Displays and Viewing Conditions</a:t>
            </a:r>
          </a:p>
        </p:txBody>
      </p:sp>
      <p:sp>
        <p:nvSpPr>
          <p:cNvPr id="6" name="Google Shape;186;p30">
            <a:extLst>
              <a:ext uri="{FF2B5EF4-FFF2-40B4-BE49-F238E27FC236}">
                <a16:creationId xmlns:a16="http://schemas.microsoft.com/office/drawing/2014/main" id="{CE2EE4E8-8629-1DDA-AAE3-ECD45F0442B7}"/>
              </a:ext>
            </a:extLst>
          </p:cNvPr>
          <p:cNvSpPr txBox="1">
            <a:spLocks/>
          </p:cNvSpPr>
          <p:nvPr/>
        </p:nvSpPr>
        <p:spPr>
          <a:xfrm>
            <a:off x="309005" y="3603992"/>
            <a:ext cx="8525990" cy="4297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dirty="0">
                <a:latin typeface="Montserrat Medium" pitchFamily="2" charset="77"/>
              </a:rPr>
              <a:t>Dounia Hammou</a:t>
            </a:r>
            <a:r>
              <a:rPr lang="en-GB" baseline="30000" dirty="0">
                <a:latin typeface="Montserrat Medium" pitchFamily="2" charset="77"/>
              </a:rPr>
              <a:t>1</a:t>
            </a:r>
            <a:r>
              <a:rPr lang="en-GB" dirty="0">
                <a:latin typeface="Montserrat Medium" pitchFamily="2" charset="77"/>
              </a:rPr>
              <a:t>, </a:t>
            </a:r>
            <a:r>
              <a:rPr lang="en-GB" dirty="0" err="1">
                <a:latin typeface="Montserrat Medium" pitchFamily="2" charset="77"/>
              </a:rPr>
              <a:t>Lukáš</a:t>
            </a:r>
            <a:r>
              <a:rPr lang="en-GB" dirty="0">
                <a:latin typeface="Montserrat Medium" pitchFamily="2" charset="77"/>
              </a:rPr>
              <a:t> Krasula</a:t>
            </a:r>
            <a:r>
              <a:rPr lang="en-GB" baseline="30000" dirty="0">
                <a:latin typeface="Montserrat Medium" pitchFamily="2" charset="77"/>
              </a:rPr>
              <a:t>2</a:t>
            </a:r>
            <a:r>
              <a:rPr lang="en-GB" dirty="0">
                <a:latin typeface="Montserrat Medium" pitchFamily="2" charset="77"/>
              </a:rPr>
              <a:t>, Christos G. Bampis</a:t>
            </a:r>
            <a:r>
              <a:rPr lang="en-GB" baseline="30000" dirty="0">
                <a:latin typeface="Montserrat Medium" pitchFamily="2" charset="77"/>
              </a:rPr>
              <a:t>2</a:t>
            </a:r>
            <a:r>
              <a:rPr lang="en-GB" dirty="0">
                <a:latin typeface="Montserrat Medium" pitchFamily="2" charset="77"/>
              </a:rPr>
              <a:t>, </a:t>
            </a:r>
            <a:r>
              <a:rPr lang="en-GB" dirty="0" err="1">
                <a:latin typeface="Montserrat Medium" pitchFamily="2" charset="77"/>
              </a:rPr>
              <a:t>Zhi</a:t>
            </a:r>
            <a:r>
              <a:rPr lang="en-GB" dirty="0">
                <a:latin typeface="Montserrat Medium" pitchFamily="2" charset="77"/>
              </a:rPr>
              <a:t> Li</a:t>
            </a:r>
            <a:r>
              <a:rPr lang="en-GB" baseline="30000" dirty="0">
                <a:latin typeface="Montserrat Medium" pitchFamily="2" charset="77"/>
              </a:rPr>
              <a:t>2</a:t>
            </a:r>
            <a:r>
              <a:rPr lang="en-GB" dirty="0">
                <a:latin typeface="Montserrat Medium" pitchFamily="2" charset="77"/>
              </a:rPr>
              <a:t>, </a:t>
            </a:r>
            <a:r>
              <a:rPr lang="en-GB" dirty="0" err="1">
                <a:latin typeface="Montserrat Medium" pitchFamily="2" charset="77"/>
              </a:rPr>
              <a:t>Rafał</a:t>
            </a:r>
            <a:r>
              <a:rPr lang="en-GB" dirty="0">
                <a:latin typeface="Montserrat Medium" pitchFamily="2" charset="77"/>
              </a:rPr>
              <a:t> K. Mantiuk</a:t>
            </a:r>
            <a:r>
              <a:rPr lang="en-GB" baseline="30000" dirty="0">
                <a:latin typeface="Montserrat Medium" pitchFamily="2" charset="77"/>
              </a:rPr>
              <a:t>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7BAAC1-7B40-3C86-34BA-3327A991C0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6377" y="4686319"/>
            <a:ext cx="2049327" cy="429798"/>
          </a:xfrm>
          <a:prstGeom prst="rect">
            <a:avLst/>
          </a:prstGeom>
        </p:spPr>
      </p:pic>
      <p:pic>
        <p:nvPicPr>
          <p:cNvPr id="8" name="Picture 7" descr="A red text on a black background&#10;&#10;Description automatically generated">
            <a:extLst>
              <a:ext uri="{FF2B5EF4-FFF2-40B4-BE49-F238E27FC236}">
                <a16:creationId xmlns:a16="http://schemas.microsoft.com/office/drawing/2014/main" id="{F4D97D69-6E22-24A1-51A1-F1A2F65BCF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38924" y="4470860"/>
            <a:ext cx="2049326" cy="860717"/>
          </a:xfrm>
          <a:prstGeom prst="rect">
            <a:avLst/>
          </a:prstGeom>
        </p:spPr>
      </p:pic>
      <p:sp>
        <p:nvSpPr>
          <p:cNvPr id="2" name="Google Shape;186;p30">
            <a:extLst>
              <a:ext uri="{FF2B5EF4-FFF2-40B4-BE49-F238E27FC236}">
                <a16:creationId xmlns:a16="http://schemas.microsoft.com/office/drawing/2014/main" id="{04111E55-9FA8-8129-D554-A1D04544CFDC}"/>
              </a:ext>
            </a:extLst>
          </p:cNvPr>
          <p:cNvSpPr txBox="1">
            <a:spLocks/>
          </p:cNvSpPr>
          <p:nvPr/>
        </p:nvSpPr>
        <p:spPr>
          <a:xfrm>
            <a:off x="0" y="4529504"/>
            <a:ext cx="8525990" cy="6139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baseline="30000" dirty="0">
                <a:latin typeface="Montserrat" pitchFamily="2" charset="77"/>
              </a:rPr>
              <a:t>1 </a:t>
            </a:r>
            <a:r>
              <a:rPr lang="en-GB" dirty="0">
                <a:latin typeface="Montserrat" pitchFamily="2" charset="77"/>
              </a:rPr>
              <a:t>University of Cambridge, UK</a:t>
            </a:r>
          </a:p>
          <a:p>
            <a:pPr algn="ctr"/>
            <a:r>
              <a:rPr lang="en-GB" baseline="30000" dirty="0">
                <a:latin typeface="Montserrat" pitchFamily="2" charset="77"/>
              </a:rPr>
              <a:t>2 </a:t>
            </a:r>
            <a:r>
              <a:rPr lang="en-GB" dirty="0">
                <a:latin typeface="Montserrat" pitchFamily="2" charset="77"/>
              </a:rPr>
              <a:t>Netflix Inc., US</a:t>
            </a:r>
          </a:p>
        </p:txBody>
      </p:sp>
      <p:pic>
        <p:nvPicPr>
          <p:cNvPr id="10" name="Picture 9" descr="A close up of numbers&#10;&#10;Description automatically generated">
            <a:extLst>
              <a:ext uri="{FF2B5EF4-FFF2-40B4-BE49-F238E27FC236}">
                <a16:creationId xmlns:a16="http://schemas.microsoft.com/office/drawing/2014/main" id="{2A82ACA9-CC63-7652-FD6F-9DB5D38D66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951" y="-23317"/>
            <a:ext cx="5010216" cy="668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938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3"/>
          <p:cNvSpPr txBox="1">
            <a:spLocks noGrp="1"/>
          </p:cNvSpPr>
          <p:nvPr>
            <p:ph type="title"/>
          </p:nvPr>
        </p:nvSpPr>
        <p:spPr>
          <a:xfrm>
            <a:off x="713374" y="2227050"/>
            <a:ext cx="5769407" cy="11418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sz="3600" dirty="0"/>
              <a:t>Comparison analysis</a:t>
            </a:r>
            <a:endParaRPr sz="3600" dirty="0"/>
          </a:p>
        </p:txBody>
      </p:sp>
      <p:sp>
        <p:nvSpPr>
          <p:cNvPr id="499" name="Google Shape;499;p53"/>
          <p:cNvSpPr txBox="1">
            <a:spLocks noGrp="1"/>
          </p:cNvSpPr>
          <p:nvPr>
            <p:ph type="title" idx="2"/>
          </p:nvPr>
        </p:nvSpPr>
        <p:spPr>
          <a:xfrm>
            <a:off x="71330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6A8555-65AA-A7D0-894B-6FFF203286B2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2" name="Google Shape;237;p36">
            <a:extLst>
              <a:ext uri="{FF2B5EF4-FFF2-40B4-BE49-F238E27FC236}">
                <a16:creationId xmlns:a16="http://schemas.microsoft.com/office/drawing/2014/main" id="{8C3CBA55-EC6D-0E0D-3ABD-95D4EBB6838D}"/>
              </a:ext>
            </a:extLst>
          </p:cNvPr>
          <p:cNvSpPr txBox="1">
            <a:spLocks/>
          </p:cNvSpPr>
          <p:nvPr/>
        </p:nvSpPr>
        <p:spPr>
          <a:xfrm>
            <a:off x="713300" y="3184118"/>
            <a:ext cx="5334352" cy="1394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sz="1400" b="0" dirty="0">
                <a:solidFill>
                  <a:schemeClr val="tx1"/>
                </a:solidFill>
                <a:effectLst/>
                <a:latin typeface="Montserrat Medium" pitchFamily="2" charset="77"/>
              </a:rPr>
              <a:t>Comparison analysis of CSFs-based and rescaling-based quality metrics </a:t>
            </a:r>
            <a:endParaRPr lang="en-GB" sz="1400" b="0" dirty="0">
              <a:solidFill>
                <a:schemeClr val="tx1"/>
              </a:solidFill>
              <a:latin typeface="Montserrat Medium" pitchFamily="2" charset="77"/>
            </a:endParaRPr>
          </a:p>
          <a:p>
            <a:pPr>
              <a:spcAft>
                <a:spcPts val="1600"/>
              </a:spcAft>
              <a:buSzPts val="1100"/>
              <a:buFont typeface="Arial"/>
              <a:buNone/>
            </a:pPr>
            <a:endParaRPr lang="en" sz="1200" b="0" dirty="0">
              <a:solidFill>
                <a:schemeClr val="tx1"/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07086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90500" y="383175"/>
            <a:ext cx="87312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CSF-based</a:t>
            </a:r>
            <a:r>
              <a:rPr lang="en-GB" dirty="0"/>
              <a:t> quality metrics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B4CAA8-1A16-C5F1-F5E7-CAD709299DD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3AD732-66D4-70DE-44FE-D03B3C101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888" y="955875"/>
            <a:ext cx="7170223" cy="3875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0687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90500" y="383175"/>
            <a:ext cx="87312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Rescaling-based</a:t>
            </a:r>
            <a:r>
              <a:rPr lang="en-GB" dirty="0"/>
              <a:t> quality metrics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B4CAA8-1A16-C5F1-F5E7-CAD709299DD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12</a:t>
            </a:fld>
            <a:endParaRPr lang="en" dirty="0"/>
          </a:p>
        </p:txBody>
      </p:sp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80D8192D-766D-13D8-DC3E-B2BA7A9E1667}"/>
              </a:ext>
            </a:extLst>
          </p:cNvPr>
          <p:cNvCxnSpPr>
            <a:cxnSpLocks/>
          </p:cNvCxnSpPr>
          <p:nvPr/>
        </p:nvCxnSpPr>
        <p:spPr>
          <a:xfrm rot="10800000" flipV="1">
            <a:off x="3354903" y="3520090"/>
            <a:ext cx="2186623" cy="105821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E9E34930-947C-30CB-D300-1C9298435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42" y="1052081"/>
            <a:ext cx="4709778" cy="3703806"/>
          </a:xfrm>
          <a:prstGeom prst="rect">
            <a:avLst/>
          </a:prstGeom>
        </p:spPr>
      </p:pic>
      <p:pic>
        <p:nvPicPr>
          <p:cNvPr id="8" name="Picture 7" descr="A graph of a function&#10;&#10;Description automatically generated">
            <a:extLst>
              <a:ext uri="{FF2B5EF4-FFF2-40B4-BE49-F238E27FC236}">
                <a16:creationId xmlns:a16="http://schemas.microsoft.com/office/drawing/2014/main" id="{BD30301F-AB5D-55CB-0351-C02979A24C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0661" y="2369823"/>
            <a:ext cx="3381538" cy="230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776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90500" y="383175"/>
            <a:ext cx="87312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Rescaling-based</a:t>
            </a:r>
            <a:r>
              <a:rPr lang="en-GB" dirty="0"/>
              <a:t> quality metrics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B4CAA8-1A16-C5F1-F5E7-CAD709299DD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 dirty="0"/>
          </a:p>
        </p:txBody>
      </p: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65053A6B-23ED-B30C-DDE9-2BBF9114DDF3}"/>
              </a:ext>
            </a:extLst>
          </p:cNvPr>
          <p:cNvCxnSpPr>
            <a:cxnSpLocks/>
          </p:cNvCxnSpPr>
          <p:nvPr/>
        </p:nvCxnSpPr>
        <p:spPr>
          <a:xfrm rot="10800000" flipV="1">
            <a:off x="4805331" y="2855880"/>
            <a:ext cx="851339" cy="140711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28E131A-528F-6EE2-875E-94BEB734B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" y="1471462"/>
            <a:ext cx="4799055" cy="3131709"/>
          </a:xfrm>
          <a:prstGeom prst="rect">
            <a:avLst/>
          </a:prstGeom>
        </p:spPr>
      </p:pic>
      <p:pic>
        <p:nvPicPr>
          <p:cNvPr id="11" name="Picture 10" descr="A graph of a function&#10;&#10;Description automatically generated">
            <a:extLst>
              <a:ext uri="{FF2B5EF4-FFF2-40B4-BE49-F238E27FC236}">
                <a16:creationId xmlns:a16="http://schemas.microsoft.com/office/drawing/2014/main" id="{9A28F0D4-DF11-331B-69CD-432D8D3303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7273" y="1699067"/>
            <a:ext cx="3431503" cy="2313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575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90500" y="383175"/>
            <a:ext cx="87312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CSF </a:t>
            </a:r>
            <a:r>
              <a:rPr lang="en-GB" dirty="0"/>
              <a:t>and</a:t>
            </a:r>
            <a:r>
              <a:rPr lang="en-GB" dirty="0">
                <a:solidFill>
                  <a:schemeClr val="bg2"/>
                </a:solidFill>
              </a:rPr>
              <a:t> Rescaling </a:t>
            </a:r>
            <a:r>
              <a:rPr lang="en-GB" dirty="0"/>
              <a:t>filters</a:t>
            </a:r>
            <a:r>
              <a:rPr lang="en-GB" dirty="0">
                <a:solidFill>
                  <a:schemeClr val="bg2"/>
                </a:solidFill>
              </a:rPr>
              <a:t> - </a:t>
            </a:r>
            <a:r>
              <a:rPr lang="en-GB" dirty="0"/>
              <a:t>Comparison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B4CAA8-1A16-C5F1-F5E7-CAD709299DD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14</a:t>
            </a:fld>
            <a:endParaRPr lang="e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556034-9F22-8EFD-3C1B-42256B5E8AB3}"/>
              </a:ext>
            </a:extLst>
          </p:cNvPr>
          <p:cNvSpPr txBox="1"/>
          <p:nvPr/>
        </p:nvSpPr>
        <p:spPr>
          <a:xfrm>
            <a:off x="368274" y="1293237"/>
            <a:ext cx="379003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400" dirty="0">
                <a:effectLst/>
                <a:latin typeface="Montserrat" pitchFamily="2" charset="77"/>
              </a:rPr>
              <a:t>A rescaling function is a </a:t>
            </a:r>
            <a:r>
              <a:rPr lang="en-GB" sz="1400" dirty="0">
                <a:solidFill>
                  <a:schemeClr val="accent1"/>
                </a:solidFill>
                <a:effectLst/>
                <a:latin typeface="Montserrat" pitchFamily="2" charset="77"/>
              </a:rPr>
              <a:t>low-pass filter </a:t>
            </a:r>
            <a:r>
              <a:rPr lang="en-GB" sz="1400" dirty="0">
                <a:effectLst/>
                <a:latin typeface="Montserrat" pitchFamily="2" charset="77"/>
              </a:rPr>
              <a:t>tha</a:t>
            </a:r>
            <a:r>
              <a:rPr lang="en-GB" sz="1400" dirty="0">
                <a:latin typeface="Montserrat" pitchFamily="2" charset="77"/>
              </a:rPr>
              <a:t>t </a:t>
            </a:r>
            <a:r>
              <a:rPr lang="en-GB" sz="1400" dirty="0">
                <a:solidFill>
                  <a:schemeClr val="accent1"/>
                </a:solidFill>
                <a:latin typeface="Montserrat" pitchFamily="2" charset="77"/>
              </a:rPr>
              <a:t>resembles</a:t>
            </a:r>
            <a:r>
              <a:rPr lang="en-GB" sz="1400" dirty="0">
                <a:latin typeface="Montserrat" pitchFamily="2" charset="77"/>
              </a:rPr>
              <a:t> the right portion of the CSF. </a:t>
            </a:r>
          </a:p>
          <a:p>
            <a:pPr algn="l"/>
            <a:endParaRPr lang="en-GB" sz="1400" dirty="0">
              <a:latin typeface="Montserrat" pitchFamily="2" charset="77"/>
            </a:endParaRPr>
          </a:p>
          <a:p>
            <a:pPr algn="l"/>
            <a:r>
              <a:rPr lang="en-GB" sz="1400" dirty="0">
                <a:effectLst/>
                <a:latin typeface="Montserrat" pitchFamily="2" charset="77"/>
              </a:rPr>
              <a:t>If we can find the </a:t>
            </a:r>
            <a:r>
              <a:rPr lang="en-GB" sz="1400" dirty="0">
                <a:solidFill>
                  <a:schemeClr val="accent1"/>
                </a:solidFill>
                <a:effectLst/>
                <a:latin typeface="Montserrat" pitchFamily="2" charset="77"/>
              </a:rPr>
              <a:t>right cut-off frequency</a:t>
            </a:r>
            <a:r>
              <a:rPr lang="en-GB" sz="1400" dirty="0">
                <a:effectLst/>
                <a:latin typeface="Montserrat" pitchFamily="2" charset="77"/>
              </a:rPr>
              <a:t>, we can make the rescaling function </a:t>
            </a:r>
            <a:r>
              <a:rPr lang="en-GB" sz="1400" dirty="0">
                <a:solidFill>
                  <a:schemeClr val="accent1"/>
                </a:solidFill>
                <a:effectLst/>
                <a:latin typeface="Montserrat" pitchFamily="2" charset="77"/>
              </a:rPr>
              <a:t>closely approximate</a:t>
            </a:r>
            <a:r>
              <a:rPr lang="en-GB" sz="1400" dirty="0">
                <a:effectLst/>
                <a:latin typeface="Montserrat" pitchFamily="2" charset="77"/>
              </a:rPr>
              <a:t> the CSF in its behaviour.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BE98D0-CB4F-B192-9163-2651868F960B}"/>
              </a:ext>
            </a:extLst>
          </p:cNvPr>
          <p:cNvSpPr txBox="1"/>
          <p:nvPr/>
        </p:nvSpPr>
        <p:spPr>
          <a:xfrm>
            <a:off x="368274" y="3446481"/>
            <a:ext cx="37900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400" dirty="0">
                <a:effectLst/>
                <a:latin typeface="Montserrat" pitchFamily="2" charset="77"/>
              </a:rPr>
              <a:t>Hence, given this cut-off frequency, we can define the </a:t>
            </a:r>
            <a:r>
              <a:rPr lang="en-GB" sz="1400" dirty="0">
                <a:solidFill>
                  <a:schemeClr val="accent1"/>
                </a:solidFill>
                <a:effectLst/>
                <a:latin typeface="Montserrat" pitchFamily="2" charset="77"/>
              </a:rPr>
              <a:t>rescaling factor</a:t>
            </a:r>
            <a:r>
              <a:rPr lang="en-GB" sz="1400" dirty="0">
                <a:effectLst/>
                <a:latin typeface="Montserrat" pitchFamily="2" charset="77"/>
              </a:rPr>
              <a:t> as: </a:t>
            </a:r>
          </a:p>
          <a:p>
            <a:pPr algn="l"/>
            <a:endParaRPr lang="en-GB" dirty="0">
              <a:latin typeface="Montserrat" pitchFamily="2" charset="77"/>
            </a:endParaRPr>
          </a:p>
          <a:p>
            <a:pPr algn="l"/>
            <a:r>
              <a:rPr lang="en-GB" sz="1400" dirty="0">
                <a:effectLst/>
                <a:latin typeface="Montserrat" pitchFamily="2" charset="77"/>
              </a:rPr>
              <a:t> 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D345457-DF6C-E9C1-9B2F-F36E4DD93F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77593" y="4015892"/>
            <a:ext cx="1771392" cy="508455"/>
          </a:xfrm>
          <a:prstGeom prst="rect">
            <a:avLst/>
          </a:prstGeom>
        </p:spPr>
      </p:pic>
      <p:pic>
        <p:nvPicPr>
          <p:cNvPr id="5" name="Picture 4" descr="A graph of a function&#10;&#10;Description automatically generated">
            <a:extLst>
              <a:ext uri="{FF2B5EF4-FFF2-40B4-BE49-F238E27FC236}">
                <a16:creationId xmlns:a16="http://schemas.microsoft.com/office/drawing/2014/main" id="{EDFAA2B4-0A87-D2BB-C0F5-1C8195FF7A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5509" y="998836"/>
            <a:ext cx="4755649" cy="34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32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90500" y="383175"/>
            <a:ext cx="87312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Comparison </a:t>
            </a:r>
            <a:r>
              <a:rPr lang="en-GB" dirty="0"/>
              <a:t>analysis in the </a:t>
            </a:r>
            <a:r>
              <a:rPr lang="en-GB" dirty="0">
                <a:solidFill>
                  <a:schemeClr val="bg2"/>
                </a:solidFill>
              </a:rPr>
              <a:t>frequency</a:t>
            </a:r>
            <a:r>
              <a:rPr lang="en-GB" dirty="0"/>
              <a:t> domain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B4CAA8-1A16-C5F1-F5E7-CAD709299DD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15</a:t>
            </a:fld>
            <a:endParaRPr lang="e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556034-9F22-8EFD-3C1B-42256B5E8AB3}"/>
              </a:ext>
            </a:extLst>
          </p:cNvPr>
          <p:cNvSpPr txBox="1"/>
          <p:nvPr/>
        </p:nvSpPr>
        <p:spPr>
          <a:xfrm>
            <a:off x="362067" y="1124556"/>
            <a:ext cx="838474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effectLst/>
                <a:latin typeface="Montserrat" pitchFamily="2" charset="77"/>
              </a:rPr>
              <a:t>It is essential to understand the behaviour of both the contrast sensitivity and rescaling functions when predicting the visibility of the images’ distortions at each effective resolution.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effectLst/>
              <a:latin typeface="Montserrat" pitchFamily="2" charset="77"/>
            </a:endParaRPr>
          </a:p>
          <a:p>
            <a:r>
              <a:rPr lang="en-GB" dirty="0">
                <a:effectLst/>
                <a:latin typeface="Montserrat" pitchFamily="2" charset="77"/>
              </a:rPr>
              <a:t>We compute the power spectrum of seven different distortions.</a:t>
            </a:r>
          </a:p>
          <a:p>
            <a:endParaRPr lang="en-GB" dirty="0">
              <a:latin typeface="Montserrat" pitchFamily="2" charset="77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White Gaussian Noise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Gaussian Blur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JPEG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JPEG2000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Lanczos3 resampling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Adaptive scalable texture compression (ASTC)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Display non-uniformity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GB" dirty="0">
              <a:latin typeface="Montserrat" pitchFamily="2" charset="77"/>
            </a:endParaRPr>
          </a:p>
        </p:txBody>
      </p:sp>
      <p:pic>
        <p:nvPicPr>
          <p:cNvPr id="4" name="Picture 3" descr="A white circle with black background&#10;&#10;Description automatically generated">
            <a:extLst>
              <a:ext uri="{FF2B5EF4-FFF2-40B4-BE49-F238E27FC236}">
                <a16:creationId xmlns:a16="http://schemas.microsoft.com/office/drawing/2014/main" id="{49FAA8C9-C88B-594F-A149-E41F13E544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469" y="2330006"/>
            <a:ext cx="1949856" cy="1949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120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44194-0494-DA65-9BA1-9B7438F1194C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D16D180-5A6B-72F6-08E7-C7270ACE0D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531741" y="2284598"/>
            <a:ext cx="3985196" cy="2850642"/>
          </a:xfrm>
          <a:prstGeom prst="rect">
            <a:avLst/>
          </a:prstGeom>
        </p:spPr>
      </p:pic>
      <p:sp>
        <p:nvSpPr>
          <p:cNvPr id="22" name="Google Shape;235;p36">
            <a:extLst>
              <a:ext uri="{FF2B5EF4-FFF2-40B4-BE49-F238E27FC236}">
                <a16:creationId xmlns:a16="http://schemas.microsoft.com/office/drawing/2014/main" id="{D2E59A68-A05D-0144-08B6-B55435B2B3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0500" y="383175"/>
            <a:ext cx="87312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/>
              <a:t>Power</a:t>
            </a:r>
            <a:r>
              <a:rPr lang="en-GB" dirty="0">
                <a:solidFill>
                  <a:schemeClr val="bg2"/>
                </a:solidFill>
              </a:rPr>
              <a:t> </a:t>
            </a:r>
            <a:r>
              <a:rPr lang="en-GB" dirty="0"/>
              <a:t>Spectrum of “</a:t>
            </a:r>
            <a:r>
              <a:rPr lang="en-GB" dirty="0">
                <a:solidFill>
                  <a:schemeClr val="bg2"/>
                </a:solidFill>
              </a:rPr>
              <a:t>Distortions</a:t>
            </a:r>
            <a:r>
              <a:rPr lang="en-GB" dirty="0"/>
              <a:t>”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2DE27D85-47CB-7D83-BD1A-78A0C5658ADF}"/>
                  </a:ext>
                </a:extLst>
              </p:cNvPr>
              <p:cNvSpPr txBox="1"/>
              <p:nvPr/>
            </p:nvSpPr>
            <p:spPr>
              <a:xfrm>
                <a:off x="28650" y="3095100"/>
                <a:ext cx="4418089" cy="124822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/>
                <a:r>
                  <a:rPr lang="en-GB" sz="1200" dirty="0">
                    <a:latin typeface="Montserrat" pitchFamily="2" charset="77"/>
                  </a:rPr>
                  <a:t>The power spectrum of the distortion (for each image) can be computed as follows: </a:t>
                </a:r>
              </a:p>
              <a:p>
                <a:pPr lvl="1"/>
                <a:endParaRPr lang="en-GB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  <m:r>
                            <m:rPr>
                              <m:brk m:alnAt="7"/>
                            </m:rPr>
                            <a:rPr lang="en-GB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  <m:r>
                            <m:rPr>
                              <m:brk m:alnAt="7"/>
                            </m:rP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m:rPr>
                              <m:sty m:val="p"/>
                              <m:brk m:alnAt="7"/>
                            </m:rPr>
                            <a:rPr lang="el-G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Ω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𝐹</m:t>
                                  </m:r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𝜌</m:t>
                                      </m:r>
                                    </m:e>
                                    <m:sub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sub>
                                  </m:sSub>
                                  <m:r>
                                    <m:rPr>
                                      <m:brk m:alnAt="7"/>
                                    </m:rP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𝜌</m:t>
                                      </m:r>
                                    </m:e>
                                    <m:sub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sub>
                                  </m:sSub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GB" dirty="0">
                  <a:latin typeface="Montserrat" pitchFamily="2" charset="77"/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2DE27D85-47CB-7D83-BD1A-78A0C5658A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650" y="3095100"/>
                <a:ext cx="4418089" cy="1248227"/>
              </a:xfrm>
              <a:prstGeom prst="rect">
                <a:avLst/>
              </a:prstGeom>
              <a:blipFill>
                <a:blip r:embed="rId4"/>
                <a:stretch>
                  <a:fillRect t="-13131" b="-797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1" name="Group 50">
            <a:extLst>
              <a:ext uri="{FF2B5EF4-FFF2-40B4-BE49-F238E27FC236}">
                <a16:creationId xmlns:a16="http://schemas.microsoft.com/office/drawing/2014/main" id="{4E0B7BDE-71A7-043C-3156-C5F77538F88C}"/>
              </a:ext>
            </a:extLst>
          </p:cNvPr>
          <p:cNvGrpSpPr/>
          <p:nvPr/>
        </p:nvGrpSpPr>
        <p:grpSpPr>
          <a:xfrm>
            <a:off x="4029212" y="1205793"/>
            <a:ext cx="5070772" cy="979401"/>
            <a:chOff x="190500" y="1136299"/>
            <a:chExt cx="5070772" cy="979401"/>
          </a:xfrm>
        </p:grpSpPr>
        <p:pic>
          <p:nvPicPr>
            <p:cNvPr id="11" name="Picture 10" descr="A mushroom growing in the woods&#10;&#10;Description automatically generated">
              <a:extLst>
                <a:ext uri="{FF2B5EF4-FFF2-40B4-BE49-F238E27FC236}">
                  <a16:creationId xmlns:a16="http://schemas.microsoft.com/office/drawing/2014/main" id="{0D58B709-C637-8A41-0251-C3E8D28B1C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005053" y="1136299"/>
              <a:ext cx="1441666" cy="958284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  <p:pic>
          <p:nvPicPr>
            <p:cNvPr id="17" name="Picture 16" descr="A mushroom growing in the grass&#10;&#10;Description automatically generated">
              <a:extLst>
                <a:ext uri="{FF2B5EF4-FFF2-40B4-BE49-F238E27FC236}">
                  <a16:creationId xmlns:a16="http://schemas.microsoft.com/office/drawing/2014/main" id="{EFA65B8A-B884-22E9-1E9D-1661A72D62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90500" y="1136301"/>
              <a:ext cx="1441665" cy="958283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  <p:pic>
          <p:nvPicPr>
            <p:cNvPr id="19" name="Picture 18" descr="A grey background with small spots&#10;&#10;Description automatically generated">
              <a:extLst>
                <a:ext uri="{FF2B5EF4-FFF2-40B4-BE49-F238E27FC236}">
                  <a16:creationId xmlns:a16="http://schemas.microsoft.com/office/drawing/2014/main" id="{78287B0B-35E8-83F3-9CF7-D90192FA0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819607" y="1157416"/>
              <a:ext cx="1441665" cy="958284"/>
            </a:xfrm>
            <a:prstGeom prst="rect">
              <a:avLst/>
            </a:prstGeom>
          </p:spPr>
        </p:pic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6AEA621A-F7D5-A015-8834-3C215332D766}"/>
                </a:ext>
              </a:extLst>
            </p:cNvPr>
            <p:cNvGrpSpPr/>
            <p:nvPr/>
          </p:nvGrpSpPr>
          <p:grpSpPr>
            <a:xfrm>
              <a:off x="1697694" y="1486369"/>
              <a:ext cx="241830" cy="258143"/>
              <a:chOff x="2495107" y="1601972"/>
              <a:chExt cx="340242" cy="354419"/>
            </a:xfrm>
          </p:grpSpPr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2FDB8374-445E-769C-F215-3ACCD0009CEC}"/>
                  </a:ext>
                </a:extLst>
              </p:cNvPr>
              <p:cNvSpPr/>
              <p:nvPr/>
            </p:nvSpPr>
            <p:spPr>
              <a:xfrm>
                <a:off x="2495107" y="1601972"/>
                <a:ext cx="340242" cy="354419"/>
              </a:xfrm>
              <a:prstGeom prst="ellipse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218F59CA-EDEC-5A34-5AFD-010760638D92}"/>
                  </a:ext>
                </a:extLst>
              </p:cNvPr>
              <p:cNvCxnSpPr>
                <a:cxnSpLocks/>
                <a:stCxn id="33" idx="2"/>
                <a:endCxn id="33" idx="6"/>
              </p:cNvCxnSpPr>
              <p:nvPr/>
            </p:nvCxnSpPr>
            <p:spPr>
              <a:xfrm>
                <a:off x="2585866" y="1779182"/>
                <a:ext cx="1587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A629C312-AB38-1830-129F-15FECD1FFB05}"/>
                </a:ext>
              </a:extLst>
            </p:cNvPr>
            <p:cNvGrpSpPr/>
            <p:nvPr/>
          </p:nvGrpSpPr>
          <p:grpSpPr>
            <a:xfrm>
              <a:off x="3512248" y="1486368"/>
              <a:ext cx="256070" cy="258143"/>
              <a:chOff x="5649952" y="1582812"/>
              <a:chExt cx="340242" cy="354419"/>
            </a:xfrm>
          </p:grpSpPr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9F582A3B-7FA5-45F3-0FC6-315B272CA62B}"/>
                  </a:ext>
                </a:extLst>
              </p:cNvPr>
              <p:cNvSpPr/>
              <p:nvPr/>
            </p:nvSpPr>
            <p:spPr>
              <a:xfrm>
                <a:off x="5649952" y="1582812"/>
                <a:ext cx="340242" cy="354419"/>
              </a:xfrm>
              <a:prstGeom prst="ellipse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6ABCFA8F-FC29-80F6-E3B1-48E5621186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37911" y="1726859"/>
                <a:ext cx="1643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AD33328A-FCB6-77C4-C89B-648AD14465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37911" y="1814448"/>
                <a:ext cx="1643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49F3F5EA-5750-2D74-3616-F9087749EA51}"/>
              </a:ext>
            </a:extLst>
          </p:cNvPr>
          <p:cNvSpPr txBox="1"/>
          <p:nvPr/>
        </p:nvSpPr>
        <p:spPr>
          <a:xfrm>
            <a:off x="44016" y="1099471"/>
            <a:ext cx="3985196" cy="21544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GB" sz="1200" dirty="0">
                <a:latin typeface="Montserrat" pitchFamily="2" charset="77"/>
              </a:rPr>
              <a:t>To compute the power spectrum of the distortions, we select 40 images from the DIV2K dataset [1], each degraded by seven distortions in five levels. </a:t>
            </a:r>
          </a:p>
          <a:p>
            <a:pPr lvl="1"/>
            <a:endParaRPr lang="en-GB" sz="1200" dirty="0">
              <a:latin typeface="Montserrat" pitchFamily="2" charset="77"/>
            </a:endParaRPr>
          </a:p>
          <a:p>
            <a:pPr lvl="1"/>
            <a:r>
              <a:rPr lang="en-GB" sz="1200" dirty="0">
                <a:latin typeface="Montserrat" pitchFamily="2" charset="77"/>
              </a:rPr>
              <a:t>For each pair of reference and distorted Image, we calculate the difference, and use it as a representation of the distortion. </a:t>
            </a:r>
          </a:p>
          <a:p>
            <a:pPr lvl="1"/>
            <a:endParaRPr lang="en-GB" sz="1200" dirty="0">
              <a:latin typeface="Montserrat" pitchFamily="2" charset="77"/>
            </a:endParaRPr>
          </a:p>
          <a:p>
            <a:pPr lvl="1"/>
            <a:endParaRPr lang="en-GB" sz="1200" dirty="0">
              <a:latin typeface="Montserrat" pitchFamily="2" charset="77"/>
            </a:endParaRPr>
          </a:p>
          <a:p>
            <a:pPr lvl="1"/>
            <a:endParaRPr lang="en-GB" dirty="0">
              <a:latin typeface="Montserrat" pitchFamily="2" charset="7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64249C9-95FF-5A26-10F9-7524AE7ACA13}"/>
              </a:ext>
            </a:extLst>
          </p:cNvPr>
          <p:cNvSpPr txBox="1"/>
          <p:nvPr/>
        </p:nvSpPr>
        <p:spPr>
          <a:xfrm>
            <a:off x="-42414" y="4721854"/>
            <a:ext cx="47521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[1] </a:t>
            </a:r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Agustsson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, E., &amp; </a:t>
            </a:r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Timofte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, R. (2017). </a:t>
            </a:r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Ntire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 2017 challenge on single image super-resolution: Dataset and study. In Proceedings of the IEEE conference on computer vision and pattern recognition workshops (pp. 126-135).</a:t>
            </a:r>
            <a:endParaRPr lang="en-US" sz="800" dirty="0">
              <a:latin typeface="Montserrat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01029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1"/>
      <p:bldP spid="52" grpId="0"/>
      <p:bldP spid="5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206375" y="137233"/>
            <a:ext cx="87312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Comparison </a:t>
            </a:r>
            <a:r>
              <a:rPr lang="en-GB" dirty="0"/>
              <a:t>analysis in the </a:t>
            </a:r>
            <a:r>
              <a:rPr lang="en-GB" dirty="0">
                <a:solidFill>
                  <a:schemeClr val="bg2"/>
                </a:solidFill>
              </a:rPr>
              <a:t>frequency</a:t>
            </a:r>
            <a:r>
              <a:rPr lang="en-GB" dirty="0"/>
              <a:t> domain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B4CAA8-1A16-C5F1-F5E7-CAD709299DD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17</a:t>
            </a:fld>
            <a:endParaRPr lang="e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1CA27A-A64E-476D-FD8C-7E026F54C2B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618048" y="691015"/>
            <a:ext cx="5907903" cy="4133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8146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206375" y="137233"/>
            <a:ext cx="87312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Comparison </a:t>
            </a:r>
            <a:r>
              <a:rPr lang="en-GB" dirty="0"/>
              <a:t>analysis in the </a:t>
            </a:r>
            <a:r>
              <a:rPr lang="en-GB" dirty="0">
                <a:solidFill>
                  <a:schemeClr val="bg2"/>
                </a:solidFill>
              </a:rPr>
              <a:t>frequency</a:t>
            </a:r>
            <a:r>
              <a:rPr lang="en-GB" dirty="0"/>
              <a:t> domain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B4CAA8-1A16-C5F1-F5E7-CAD709299DD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18</a:t>
            </a:fld>
            <a:endParaRPr lang="en" dirty="0"/>
          </a:p>
        </p:txBody>
      </p:sp>
      <p:pic>
        <p:nvPicPr>
          <p:cNvPr id="4" name="Picture 3" descr="A diagram of different colored lines&#10;&#10;Description automatically generated">
            <a:extLst>
              <a:ext uri="{FF2B5EF4-FFF2-40B4-BE49-F238E27FC236}">
                <a16:creationId xmlns:a16="http://schemas.microsoft.com/office/drawing/2014/main" id="{111CA27A-A64E-476D-FD8C-7E026F54C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8048" y="691015"/>
            <a:ext cx="5907903" cy="4133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21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206375" y="137233"/>
            <a:ext cx="87312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Comparison </a:t>
            </a:r>
            <a:r>
              <a:rPr lang="en-GB" dirty="0"/>
              <a:t>analysis in the </a:t>
            </a:r>
            <a:r>
              <a:rPr lang="en-GB" dirty="0">
                <a:solidFill>
                  <a:schemeClr val="bg2"/>
                </a:solidFill>
              </a:rPr>
              <a:t>frequency</a:t>
            </a:r>
            <a:r>
              <a:rPr lang="en-GB" dirty="0"/>
              <a:t> domain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B4CAA8-1A16-C5F1-F5E7-CAD709299DD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19</a:t>
            </a:fld>
            <a:endParaRPr lang="en" dirty="0"/>
          </a:p>
        </p:txBody>
      </p:sp>
      <p:pic>
        <p:nvPicPr>
          <p:cNvPr id="4" name="Picture 3" descr="A diagram of a dispersion&#10;&#10;Description automatically generated">
            <a:extLst>
              <a:ext uri="{FF2B5EF4-FFF2-40B4-BE49-F238E27FC236}">
                <a16:creationId xmlns:a16="http://schemas.microsoft.com/office/drawing/2014/main" id="{14B4A4A5-6133-C349-594B-0E6B01DEC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8048" y="685189"/>
            <a:ext cx="5907903" cy="4133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228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67;p38">
            <a:extLst>
              <a:ext uri="{FF2B5EF4-FFF2-40B4-BE49-F238E27FC236}">
                <a16:creationId xmlns:a16="http://schemas.microsoft.com/office/drawing/2014/main" id="{28F637F0-B2C8-4729-901E-7B81DE2177E8}"/>
              </a:ext>
            </a:extLst>
          </p:cNvPr>
          <p:cNvSpPr txBox="1">
            <a:spLocks/>
          </p:cNvSpPr>
          <p:nvPr/>
        </p:nvSpPr>
        <p:spPr>
          <a:xfrm>
            <a:off x="403597" y="383175"/>
            <a:ext cx="8242213" cy="630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dirty="0"/>
              <a:t>Quality assessment </a:t>
            </a:r>
            <a:r>
              <a:rPr lang="en-GB" dirty="0">
                <a:solidFill>
                  <a:schemeClr val="bg2"/>
                </a:solidFill>
              </a:rPr>
              <a:t>metrics’ assumption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72F21E-ED4E-482A-766D-B7B61C2B4206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2" name="Google Shape;237;p36">
            <a:extLst>
              <a:ext uri="{FF2B5EF4-FFF2-40B4-BE49-F238E27FC236}">
                <a16:creationId xmlns:a16="http://schemas.microsoft.com/office/drawing/2014/main" id="{7BBED33E-1D9F-E27F-4D25-842DC79966FD}"/>
              </a:ext>
            </a:extLst>
          </p:cNvPr>
          <p:cNvSpPr txBox="1">
            <a:spLocks/>
          </p:cNvSpPr>
          <p:nvPr/>
        </p:nvSpPr>
        <p:spPr>
          <a:xfrm>
            <a:off x="250395" y="2418666"/>
            <a:ext cx="5415825" cy="9803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Most quality assessment metrics, such as </a:t>
            </a:r>
            <a:r>
              <a:rPr lang="en-GB" dirty="0">
                <a:solidFill>
                  <a:schemeClr val="accent1"/>
                </a:solidFill>
                <a:latin typeface="Montserrat Medium" pitchFamily="2" charset="77"/>
              </a:rPr>
              <a:t>PSNR</a:t>
            </a:r>
            <a:r>
              <a:rPr lang="en-GB" dirty="0">
                <a:latin typeface="Montserrat" pitchFamily="2" charset="77"/>
              </a:rPr>
              <a:t> and  </a:t>
            </a:r>
            <a:r>
              <a:rPr lang="en-GB" dirty="0">
                <a:solidFill>
                  <a:schemeClr val="accent1"/>
                </a:solidFill>
                <a:latin typeface="Montserrat Medium" pitchFamily="2" charset="77"/>
              </a:rPr>
              <a:t>SSIM</a:t>
            </a:r>
            <a:r>
              <a:rPr lang="en-GB" dirty="0">
                <a:latin typeface="Montserrat" pitchFamily="2" charset="77"/>
              </a:rPr>
              <a:t> predict the same quality for all users without taking into consideration their viewing and display conditions.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7D69A46-658E-6B1B-7AE2-7FD44019E7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728" y="1013671"/>
            <a:ext cx="2883730" cy="382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82860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90500" y="383175"/>
            <a:ext cx="87312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Comparison </a:t>
            </a:r>
            <a:r>
              <a:rPr lang="en-GB" dirty="0"/>
              <a:t>analysis of metric’s </a:t>
            </a:r>
            <a:r>
              <a:rPr lang="en-GB" dirty="0">
                <a:solidFill>
                  <a:schemeClr val="bg2"/>
                </a:solidFill>
              </a:rPr>
              <a:t>predictions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B4CAA8-1A16-C5F1-F5E7-CAD709299DD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20</a:t>
            </a:fld>
            <a:endParaRPr lang="e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556034-9F22-8EFD-3C1B-42256B5E8AB3}"/>
              </a:ext>
            </a:extLst>
          </p:cNvPr>
          <p:cNvSpPr txBox="1"/>
          <p:nvPr/>
        </p:nvSpPr>
        <p:spPr>
          <a:xfrm>
            <a:off x="362067" y="1124556"/>
            <a:ext cx="838474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>
              <a:effectLst/>
              <a:latin typeface="Montserrat" pitchFamily="2" charset="77"/>
            </a:endParaRPr>
          </a:p>
          <a:p>
            <a:r>
              <a:rPr lang="en-GB" dirty="0">
                <a:effectLst/>
                <a:latin typeface="Montserrat" pitchFamily="2" charset="77"/>
              </a:rPr>
              <a:t>To validate our findings, we analyse the predictions of the two types of filtering approaches using the PSNR metric.</a:t>
            </a:r>
          </a:p>
          <a:p>
            <a:endParaRPr lang="en-GB" dirty="0">
              <a:latin typeface="Montserrat" pitchFamily="2" charset="77"/>
            </a:endParaRPr>
          </a:p>
          <a:p>
            <a:endParaRPr lang="en-GB" dirty="0">
              <a:latin typeface="Montserrat" pitchFamily="2" charset="77"/>
            </a:endParaRPr>
          </a:p>
          <a:p>
            <a:r>
              <a:rPr lang="en-GB" dirty="0">
                <a:solidFill>
                  <a:schemeClr val="accent1"/>
                </a:solidFill>
                <a:latin typeface="Montserrat Medium" pitchFamily="2" charset="77"/>
              </a:rPr>
              <a:t>Why PSNR?</a:t>
            </a:r>
          </a:p>
          <a:p>
            <a:endParaRPr lang="en-GB" dirty="0">
              <a:latin typeface="Montserra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Because it’s a </a:t>
            </a:r>
            <a:r>
              <a:rPr lang="en-GB" dirty="0">
                <a:effectLst/>
                <a:latin typeface="Montserrat" pitchFamily="2" charset="77"/>
              </a:rPr>
              <a:t>pixel-based metric, it will allow us to better comprehend the effect of both filters independently from the effect of the quality metrics itself. </a:t>
            </a:r>
            <a:endParaRPr lang="en-GB" dirty="0">
              <a:latin typeface="Montserra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288696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B4CAA8-1A16-C5F1-F5E7-CAD709299DD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21</a:t>
            </a:fld>
            <a:endParaRPr lang="e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E8A86E-A425-6435-3149-17835A0A767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1176326"/>
            <a:ext cx="4772748" cy="35795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E3F7A3F-4610-340F-0B89-0651590F798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371252" y="1229709"/>
            <a:ext cx="4772748" cy="3579561"/>
          </a:xfrm>
          <a:prstGeom prst="rect">
            <a:avLst/>
          </a:prstGeom>
        </p:spPr>
      </p:pic>
      <p:sp>
        <p:nvSpPr>
          <p:cNvPr id="12" name="Google Shape;235;p36">
            <a:extLst>
              <a:ext uri="{FF2B5EF4-FFF2-40B4-BE49-F238E27FC236}">
                <a16:creationId xmlns:a16="http://schemas.microsoft.com/office/drawing/2014/main" id="{E640DA99-6FC5-BD8F-BFD3-7607EF0069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0500" y="389481"/>
            <a:ext cx="87312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Comparison </a:t>
            </a:r>
            <a:r>
              <a:rPr lang="en-GB" dirty="0"/>
              <a:t>analysis of metric’s </a:t>
            </a:r>
            <a:r>
              <a:rPr lang="en-GB" dirty="0">
                <a:solidFill>
                  <a:schemeClr val="bg2"/>
                </a:solidFill>
              </a:rPr>
              <a:t>predictions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DD8171B-582F-EBEC-7764-D32AA8349A34}"/>
              </a:ext>
            </a:extLst>
          </p:cNvPr>
          <p:cNvSpPr/>
          <p:nvPr/>
        </p:nvSpPr>
        <p:spPr>
          <a:xfrm>
            <a:off x="620037" y="1446756"/>
            <a:ext cx="313483" cy="2912302"/>
          </a:xfrm>
          <a:prstGeom prst="rect">
            <a:avLst/>
          </a:prstGeom>
          <a:solidFill>
            <a:srgbClr val="000000">
              <a:alpha val="7333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E537568-8B39-4A67-04F8-49D4C87EE9E6}"/>
              </a:ext>
            </a:extLst>
          </p:cNvPr>
          <p:cNvSpPr/>
          <p:nvPr/>
        </p:nvSpPr>
        <p:spPr>
          <a:xfrm>
            <a:off x="933520" y="1446756"/>
            <a:ext cx="3381696" cy="2912302"/>
          </a:xfrm>
          <a:prstGeom prst="rect">
            <a:avLst/>
          </a:prstGeom>
          <a:solidFill>
            <a:srgbClr val="000000">
              <a:alpha val="7333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624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" grpId="2" animBg="1"/>
      <p:bldP spid="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>
            <a:spLocks noGrp="1"/>
          </p:cNvSpPr>
          <p:nvPr>
            <p:ph type="title"/>
          </p:nvPr>
        </p:nvSpPr>
        <p:spPr>
          <a:xfrm>
            <a:off x="295625" y="422650"/>
            <a:ext cx="4055400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230" name="Google Shape;230;p35"/>
          <p:cNvSpPr txBox="1">
            <a:spLocks noGrp="1"/>
          </p:cNvSpPr>
          <p:nvPr>
            <p:ph type="subTitle" idx="1"/>
          </p:nvPr>
        </p:nvSpPr>
        <p:spPr>
          <a:xfrm>
            <a:off x="2565093" y="1538110"/>
            <a:ext cx="6295895" cy="17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dirty="0"/>
              <a:t>We investigated the differences and similarities between CSF and rescaling-based quality metrics. </a:t>
            </a:r>
          </a:p>
          <a:p>
            <a:pPr marL="114300" indent="0" algn="l"/>
            <a:endParaRPr lang="en-GB" dirty="0"/>
          </a:p>
          <a:p>
            <a:pPr marL="114300" indent="0" algn="l"/>
            <a:endParaRPr lang="en-GB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GB" dirty="0"/>
              <a:t>We proposed a rescaling factor to match the rescaling functions to the CSF. </a:t>
            </a:r>
          </a:p>
          <a:p>
            <a:pPr marL="114300" indent="0" algn="l"/>
            <a:endParaRPr lang="en-GB" dirty="0"/>
          </a:p>
          <a:p>
            <a:pPr marL="114300" indent="0" algn="l"/>
            <a:endParaRPr lang="en-GB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GB" dirty="0"/>
              <a:t>We found that rescaling functions can approximate the CSF function, for large viewing distances and high-frequencies distortions.</a:t>
            </a:r>
            <a:br>
              <a:rPr lang="en-GB" dirty="0"/>
            </a:br>
            <a:endParaRPr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6FA31B-7E3A-EF63-31A9-C0C7BE9212A2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957324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4CA5790-B74D-E291-5222-248D4B0934D6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05020E6-F77D-C350-5B30-BB71E96A2866}"/>
              </a:ext>
            </a:extLst>
          </p:cNvPr>
          <p:cNvSpPr txBox="1">
            <a:spLocks/>
          </p:cNvSpPr>
          <p:nvPr/>
        </p:nvSpPr>
        <p:spPr>
          <a:xfrm>
            <a:off x="8472458" y="475588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23</a:t>
            </a:fld>
            <a:endParaRPr lang="en"/>
          </a:p>
        </p:txBody>
      </p:sp>
      <p:sp>
        <p:nvSpPr>
          <p:cNvPr id="9" name="Google Shape;455;p47">
            <a:extLst>
              <a:ext uri="{FF2B5EF4-FFF2-40B4-BE49-F238E27FC236}">
                <a16:creationId xmlns:a16="http://schemas.microsoft.com/office/drawing/2014/main" id="{05DE78C5-7D0F-0B1D-40AC-E61089DE4D6F}"/>
              </a:ext>
            </a:extLst>
          </p:cNvPr>
          <p:cNvSpPr txBox="1">
            <a:spLocks/>
          </p:cNvSpPr>
          <p:nvPr/>
        </p:nvSpPr>
        <p:spPr>
          <a:xfrm>
            <a:off x="281555" y="1170000"/>
            <a:ext cx="7433826" cy="28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GB" sz="6000" b="1" dirty="0">
                <a:solidFill>
                  <a:schemeClr val="accent1"/>
                </a:solidFill>
                <a:latin typeface="Montserrat" pitchFamily="2" charset="77"/>
              </a:rPr>
              <a:t>Thank you</a:t>
            </a:r>
            <a:br>
              <a:rPr lang="en-GB" sz="6000" b="1" dirty="0">
                <a:solidFill>
                  <a:schemeClr val="accent1"/>
                </a:solidFill>
                <a:latin typeface="Montserrat" pitchFamily="2" charset="77"/>
              </a:rPr>
            </a:br>
            <a:r>
              <a:rPr lang="en-GB" sz="6000" b="1" dirty="0">
                <a:solidFill>
                  <a:schemeClr val="accent1"/>
                </a:solidFill>
                <a:latin typeface="Montserrat" pitchFamily="2" charset="77"/>
              </a:rPr>
              <a:t>Any Question?</a:t>
            </a:r>
          </a:p>
        </p:txBody>
      </p:sp>
      <p:pic>
        <p:nvPicPr>
          <p:cNvPr id="3" name="Picture 2" descr="A close up of numbers&#10;&#10;Description automatically generated">
            <a:extLst>
              <a:ext uri="{FF2B5EF4-FFF2-40B4-BE49-F238E27FC236}">
                <a16:creationId xmlns:a16="http://schemas.microsoft.com/office/drawing/2014/main" id="{F2722884-BC3E-3C91-AAEB-DEE0BD5A8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51" y="-23317"/>
            <a:ext cx="5010216" cy="668029"/>
          </a:xfrm>
          <a:prstGeom prst="rect">
            <a:avLst/>
          </a:prstGeom>
        </p:spPr>
      </p:pic>
      <p:pic>
        <p:nvPicPr>
          <p:cNvPr id="13" name="Picture 12" descr="A butterfly on a leaf&#10;&#10;Description automatically generated">
            <a:extLst>
              <a:ext uri="{FF2B5EF4-FFF2-40B4-BE49-F238E27FC236}">
                <a16:creationId xmlns:a16="http://schemas.microsoft.com/office/drawing/2014/main" id="{F47187AD-F180-5FFC-FAC0-1209253FAC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8038" y="3238491"/>
            <a:ext cx="2452238" cy="1630017"/>
          </a:xfrm>
          <a:prstGeom prst="rect">
            <a:avLst/>
          </a:prstGeom>
        </p:spPr>
      </p:pic>
      <p:pic>
        <p:nvPicPr>
          <p:cNvPr id="17" name="Picture 16" descr="A castle on a hill with Neuschwanstein Castle in the background&#10;&#10;Description automatically generated">
            <a:extLst>
              <a:ext uri="{FF2B5EF4-FFF2-40B4-BE49-F238E27FC236}">
                <a16:creationId xmlns:a16="http://schemas.microsoft.com/office/drawing/2014/main" id="{F16B5BF2-6A44-F2EE-7D40-30C1892621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8038" y="-23317"/>
            <a:ext cx="2460189" cy="1635302"/>
          </a:xfrm>
          <a:prstGeom prst="rect">
            <a:avLst/>
          </a:prstGeom>
        </p:spPr>
      </p:pic>
      <p:pic>
        <p:nvPicPr>
          <p:cNvPr id="19" name="Picture 18" descr="A colorful parrot perched on a perch&#10;&#10;Description automatically generated">
            <a:extLst>
              <a:ext uri="{FF2B5EF4-FFF2-40B4-BE49-F238E27FC236}">
                <a16:creationId xmlns:a16="http://schemas.microsoft.com/office/drawing/2014/main" id="{3D4A11D9-2668-AA6F-4468-C8D6004C88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8037" y="1610229"/>
            <a:ext cx="2452239" cy="1630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069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67;p38">
            <a:extLst>
              <a:ext uri="{FF2B5EF4-FFF2-40B4-BE49-F238E27FC236}">
                <a16:creationId xmlns:a16="http://schemas.microsoft.com/office/drawing/2014/main" id="{28F637F0-B2C8-4729-901E-7B81DE2177E8}"/>
              </a:ext>
            </a:extLst>
          </p:cNvPr>
          <p:cNvSpPr txBox="1">
            <a:spLocks/>
          </p:cNvSpPr>
          <p:nvPr/>
        </p:nvSpPr>
        <p:spPr>
          <a:xfrm>
            <a:off x="403597" y="383175"/>
            <a:ext cx="8242213" cy="630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dirty="0"/>
              <a:t>Quality assessment </a:t>
            </a:r>
            <a:r>
              <a:rPr lang="en-GB" dirty="0">
                <a:solidFill>
                  <a:schemeClr val="bg2"/>
                </a:solidFill>
              </a:rPr>
              <a:t>metrics’ assumption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72F21E-ED4E-482A-766D-B7B61C2B4206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2" name="Google Shape;237;p36">
            <a:extLst>
              <a:ext uri="{FF2B5EF4-FFF2-40B4-BE49-F238E27FC236}">
                <a16:creationId xmlns:a16="http://schemas.microsoft.com/office/drawing/2014/main" id="{7BBED33E-1D9F-E27F-4D25-842DC79966FD}"/>
              </a:ext>
            </a:extLst>
          </p:cNvPr>
          <p:cNvSpPr txBox="1">
            <a:spLocks/>
          </p:cNvSpPr>
          <p:nvPr/>
        </p:nvSpPr>
        <p:spPr>
          <a:xfrm>
            <a:off x="250395" y="2418665"/>
            <a:ext cx="4050438" cy="12641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However, the display and viewing conditions differ substantially between the users, and such differences can substantially affect the perceived quality. </a:t>
            </a:r>
          </a:p>
        </p:txBody>
      </p:sp>
      <p:pic>
        <p:nvPicPr>
          <p:cNvPr id="4" name="Picture 3" descr="A hand holding a remote control in front of a television&#10;&#10;Description automatically generated">
            <a:extLst>
              <a:ext uri="{FF2B5EF4-FFF2-40B4-BE49-F238E27FC236}">
                <a16:creationId xmlns:a16="http://schemas.microsoft.com/office/drawing/2014/main" id="{CD8D6905-9747-0C4B-00D5-8EF4D2B11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3668" y="1457000"/>
            <a:ext cx="2141668" cy="1427779"/>
          </a:xfrm>
          <a:prstGeom prst="rect">
            <a:avLst/>
          </a:prstGeom>
        </p:spPr>
      </p:pic>
      <p:pic>
        <p:nvPicPr>
          <p:cNvPr id="5" name="Picture 4" descr="A person sitting on a couch using a computer&#10;&#10;Description automatically generated">
            <a:extLst>
              <a:ext uri="{FF2B5EF4-FFF2-40B4-BE49-F238E27FC236}">
                <a16:creationId xmlns:a16="http://schemas.microsoft.com/office/drawing/2014/main" id="{7FDEE46E-A4E0-D409-06FC-18DFFBD2A9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3668" y="2884779"/>
            <a:ext cx="2141668" cy="1427779"/>
          </a:xfrm>
          <a:prstGeom prst="rect">
            <a:avLst/>
          </a:prstGeom>
        </p:spPr>
      </p:pic>
      <p:pic>
        <p:nvPicPr>
          <p:cNvPr id="6" name="Picture 5" descr="A person wearing headphones and holding a phone&#10;&#10;Description automatically generated">
            <a:extLst>
              <a:ext uri="{FF2B5EF4-FFF2-40B4-BE49-F238E27FC236}">
                <a16:creationId xmlns:a16="http://schemas.microsoft.com/office/drawing/2014/main" id="{E7E08EFB-634A-2F78-6CEA-7C59FC3E8F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1467602"/>
            <a:ext cx="2141668" cy="1427780"/>
          </a:xfrm>
          <a:prstGeom prst="rect">
            <a:avLst/>
          </a:prstGeom>
        </p:spPr>
      </p:pic>
      <p:pic>
        <p:nvPicPr>
          <p:cNvPr id="7" name="Picture 6" descr="A person typing on a computer&#10;&#10;Description automatically generated">
            <a:extLst>
              <a:ext uri="{FF2B5EF4-FFF2-40B4-BE49-F238E27FC236}">
                <a16:creationId xmlns:a16="http://schemas.microsoft.com/office/drawing/2014/main" id="{3E530C44-92A0-4EEF-560F-970B192DCE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0" y="2884779"/>
            <a:ext cx="2141668" cy="1425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42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0B036AF-0156-F61B-5895-F6F7E364206B}"/>
              </a:ext>
            </a:extLst>
          </p:cNvPr>
          <p:cNvCxnSpPr>
            <a:cxnSpLocks/>
            <a:stCxn id="3" idx="0"/>
            <a:endCxn id="7" idx="3"/>
          </p:cNvCxnSpPr>
          <p:nvPr/>
        </p:nvCxnSpPr>
        <p:spPr>
          <a:xfrm flipH="1" flipV="1">
            <a:off x="3352872" y="1964384"/>
            <a:ext cx="3133062" cy="722061"/>
          </a:xfrm>
          <a:prstGeom prst="line">
            <a:avLst/>
          </a:prstGeom>
          <a:ln w="9525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35BD758-07DD-4E59-7C26-7309E50CA20E}"/>
              </a:ext>
            </a:extLst>
          </p:cNvPr>
          <p:cNvCxnSpPr>
            <a:cxnSpLocks/>
            <a:stCxn id="3" idx="0"/>
            <a:endCxn id="7" idx="1"/>
          </p:cNvCxnSpPr>
          <p:nvPr/>
        </p:nvCxnSpPr>
        <p:spPr>
          <a:xfrm flipH="1">
            <a:off x="3352872" y="2686445"/>
            <a:ext cx="3133062" cy="722060"/>
          </a:xfrm>
          <a:prstGeom prst="line">
            <a:avLst/>
          </a:prstGeom>
          <a:ln w="9525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9D4FA9-12C3-D876-0725-883CFC8009C9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A20AA84-8697-D82C-9E77-CA4A1C5880AF}"/>
              </a:ext>
            </a:extLst>
          </p:cNvPr>
          <p:cNvSpPr/>
          <p:nvPr/>
        </p:nvSpPr>
        <p:spPr>
          <a:xfrm rot="16200000">
            <a:off x="6476474" y="2326994"/>
            <a:ext cx="725214" cy="718908"/>
          </a:xfrm>
          <a:prstGeom prst="ellipse">
            <a:avLst/>
          </a:prstGeom>
          <a:solidFill>
            <a:srgbClr val="FFFFFF">
              <a:alpha val="40000"/>
            </a:srgb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22F447F-8903-2655-1C9B-C3469D95C4DE}"/>
              </a:ext>
            </a:extLst>
          </p:cNvPr>
          <p:cNvSpPr/>
          <p:nvPr/>
        </p:nvSpPr>
        <p:spPr>
          <a:xfrm rot="16200000">
            <a:off x="6367693" y="2501991"/>
            <a:ext cx="592782" cy="368914"/>
          </a:xfrm>
          <a:prstGeom prst="ellipse">
            <a:avLst/>
          </a:prstGeom>
          <a:solidFill>
            <a:srgbClr val="4A8CFF">
              <a:alpha val="6039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BAA8AC5-A18B-BE63-499D-9F07DDC46956}"/>
              </a:ext>
            </a:extLst>
          </p:cNvPr>
          <p:cNvSpPr/>
          <p:nvPr/>
        </p:nvSpPr>
        <p:spPr>
          <a:xfrm rot="16200000">
            <a:off x="6414989" y="2624959"/>
            <a:ext cx="264861" cy="1229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103E18-045E-E86B-2C6D-D7AADA99DD02}"/>
              </a:ext>
            </a:extLst>
          </p:cNvPr>
          <p:cNvSpPr/>
          <p:nvPr/>
        </p:nvSpPr>
        <p:spPr>
          <a:xfrm rot="16200000">
            <a:off x="2630811" y="2613923"/>
            <a:ext cx="1444121" cy="1450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32B26F2D-085D-99A4-F4B9-6DE962071820}"/>
              </a:ext>
            </a:extLst>
          </p:cNvPr>
          <p:cNvSpPr/>
          <p:nvPr/>
        </p:nvSpPr>
        <p:spPr>
          <a:xfrm rot="16200000">
            <a:off x="5743327" y="2277841"/>
            <a:ext cx="873410" cy="777806"/>
          </a:xfrm>
          <a:prstGeom prst="arc">
            <a:avLst>
              <a:gd name="adj1" fmla="val 14688841"/>
              <a:gd name="adj2" fmla="val 17415776"/>
            </a:avLst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9F902DE-6CB4-AC3D-6E5F-980335E96D02}"/>
              </a:ext>
            </a:extLst>
          </p:cNvPr>
          <p:cNvCxnSpPr>
            <a:cxnSpLocks/>
          </p:cNvCxnSpPr>
          <p:nvPr/>
        </p:nvCxnSpPr>
        <p:spPr>
          <a:xfrm>
            <a:off x="6485934" y="2686445"/>
            <a:ext cx="0" cy="117926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EA00422-3781-6BC6-2793-938C82363DAE}"/>
              </a:ext>
            </a:extLst>
          </p:cNvPr>
          <p:cNvCxnSpPr>
            <a:cxnSpLocks/>
          </p:cNvCxnSpPr>
          <p:nvPr/>
        </p:nvCxnSpPr>
        <p:spPr>
          <a:xfrm>
            <a:off x="3352872" y="3865709"/>
            <a:ext cx="3126755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66BB881-48CE-B854-FCAD-08812E08F287}"/>
              </a:ext>
            </a:extLst>
          </p:cNvPr>
          <p:cNvSpPr txBox="1"/>
          <p:nvPr/>
        </p:nvSpPr>
        <p:spPr>
          <a:xfrm>
            <a:off x="4753307" y="3916159"/>
            <a:ext cx="1762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Montserrat" pitchFamily="2" charset="77"/>
              </a:rPr>
              <a:t>Viewing Distance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0FF5C46-0ED3-21AB-528B-1F6B69A0A2C9}"/>
              </a:ext>
            </a:extLst>
          </p:cNvPr>
          <p:cNvCxnSpPr>
            <a:cxnSpLocks/>
          </p:cNvCxnSpPr>
          <p:nvPr/>
        </p:nvCxnSpPr>
        <p:spPr>
          <a:xfrm>
            <a:off x="3345447" y="3408505"/>
            <a:ext cx="0" cy="45720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2" name="Graphic 21">
            <a:extLst>
              <a:ext uri="{FF2B5EF4-FFF2-40B4-BE49-F238E27FC236}">
                <a16:creationId xmlns:a16="http://schemas.microsoft.com/office/drawing/2014/main" id="{8E399264-0843-2A93-B54B-871C0E01D6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66351" y="2585520"/>
            <a:ext cx="141778" cy="212667"/>
          </a:xfrm>
          <a:prstGeom prst="rect">
            <a:avLst/>
          </a:prstGeom>
        </p:spPr>
      </p:pic>
      <p:sp>
        <p:nvSpPr>
          <p:cNvPr id="25" name="Text Placeholder 52">
            <a:extLst>
              <a:ext uri="{FF2B5EF4-FFF2-40B4-BE49-F238E27FC236}">
                <a16:creationId xmlns:a16="http://schemas.microsoft.com/office/drawing/2014/main" id="{874B848C-F35D-44DB-DF9F-5A0756E48EC6}"/>
              </a:ext>
            </a:extLst>
          </p:cNvPr>
          <p:cNvSpPr txBox="1">
            <a:spLocks/>
          </p:cNvSpPr>
          <p:nvPr/>
        </p:nvSpPr>
        <p:spPr>
          <a:xfrm>
            <a:off x="384679" y="285717"/>
            <a:ext cx="8087779" cy="767616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Montserrat" pitchFamily="2" charset="77"/>
              </a:rPr>
              <a:t>Effective</a:t>
            </a:r>
            <a:r>
              <a:rPr lang="en-US" sz="2800" b="1" dirty="0">
                <a:latin typeface="Montserrat" pitchFamily="2" charset="77"/>
              </a:rPr>
              <a:t> Resolution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9A0EC6-C12B-C882-AF69-906EA7E3A8B1}"/>
              </a:ext>
            </a:extLst>
          </p:cNvPr>
          <p:cNvSpPr txBox="1"/>
          <p:nvPr/>
        </p:nvSpPr>
        <p:spPr>
          <a:xfrm>
            <a:off x="-11215" y="4595785"/>
            <a:ext cx="8087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Montserrat" pitchFamily="2" charset="77"/>
              </a:rPr>
              <a:t>Effective Resolution                                                           [pixels per visual degree (</a:t>
            </a:r>
            <a:r>
              <a:rPr lang="en-US" dirty="0" err="1">
                <a:solidFill>
                  <a:schemeClr val="tx1"/>
                </a:solidFill>
                <a:latin typeface="Montserrat" pitchFamily="2" charset="77"/>
              </a:rPr>
              <a:t>ppd</a:t>
            </a:r>
            <a:r>
              <a:rPr lang="en-US" dirty="0">
                <a:solidFill>
                  <a:schemeClr val="tx1"/>
                </a:solidFill>
                <a:latin typeface="Montserrat" pitchFamily="2" charset="77"/>
              </a:rPr>
              <a:t>)]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9054F2C-41FF-9534-53F0-C8934A142AFE}"/>
              </a:ext>
            </a:extLst>
          </p:cNvPr>
          <p:cNvCxnSpPr>
            <a:cxnSpLocks/>
          </p:cNvCxnSpPr>
          <p:nvPr/>
        </p:nvCxnSpPr>
        <p:spPr>
          <a:xfrm>
            <a:off x="3165951" y="1970258"/>
            <a:ext cx="0" cy="1444121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F46925D-CBA0-B99F-91AB-B11C02D4E77E}"/>
              </a:ext>
            </a:extLst>
          </p:cNvPr>
          <p:cNvSpPr txBox="1"/>
          <p:nvPr/>
        </p:nvSpPr>
        <p:spPr>
          <a:xfrm>
            <a:off x="1726378" y="2385786"/>
            <a:ext cx="1386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Montserrat" pitchFamily="2" charset="77"/>
              </a:rPr>
              <a:t>Vertical </a:t>
            </a:r>
          </a:p>
          <a:p>
            <a:r>
              <a:rPr lang="en-US" dirty="0">
                <a:solidFill>
                  <a:schemeClr val="tx1"/>
                </a:solidFill>
                <a:latin typeface="Montserrat" pitchFamily="2" charset="77"/>
              </a:rPr>
              <a:t>Resolution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2BB70705-BC7B-7660-0CA4-7246485EA2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859967" y="2712617"/>
            <a:ext cx="165103" cy="148593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E9430837-B46E-E32A-67B4-A49E51B2D0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981836" y="4571795"/>
            <a:ext cx="2446732" cy="476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672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67;p38">
            <a:extLst>
              <a:ext uri="{FF2B5EF4-FFF2-40B4-BE49-F238E27FC236}">
                <a16:creationId xmlns:a16="http://schemas.microsoft.com/office/drawing/2014/main" id="{28F637F0-B2C8-4729-901E-7B81DE2177E8}"/>
              </a:ext>
            </a:extLst>
          </p:cNvPr>
          <p:cNvSpPr txBox="1">
            <a:spLocks/>
          </p:cNvSpPr>
          <p:nvPr/>
        </p:nvSpPr>
        <p:spPr>
          <a:xfrm>
            <a:off x="0" y="383175"/>
            <a:ext cx="9144000" cy="630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dirty="0"/>
              <a:t>Effective Resolution </a:t>
            </a:r>
            <a:r>
              <a:rPr lang="en-GB" dirty="0">
                <a:solidFill>
                  <a:schemeClr val="bg2"/>
                </a:solidFill>
              </a:rPr>
              <a:t>and </a:t>
            </a:r>
            <a:r>
              <a:rPr lang="en-GB" dirty="0"/>
              <a:t>Perceptual Quality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44194-0494-DA65-9BA1-9B7438F1194C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7321E6D-61D0-3AB4-8DEC-160F10A75494}"/>
              </a:ext>
            </a:extLst>
          </p:cNvPr>
          <p:cNvSpPr txBox="1"/>
          <p:nvPr/>
        </p:nvSpPr>
        <p:spPr>
          <a:xfrm>
            <a:off x="5446047" y="2107556"/>
            <a:ext cx="364750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Montserrat" pitchFamily="2" charset="77"/>
              </a:rPr>
              <a:t>The human visual system is </a:t>
            </a:r>
            <a:r>
              <a:rPr lang="en-US" dirty="0">
                <a:solidFill>
                  <a:schemeClr val="accent1"/>
                </a:solidFill>
                <a:latin typeface="Montserrat" pitchFamily="2" charset="77"/>
              </a:rPr>
              <a:t>less sensitive </a:t>
            </a:r>
            <a:r>
              <a:rPr lang="en-US" dirty="0">
                <a:latin typeface="Montserrat" pitchFamily="2" charset="77"/>
              </a:rPr>
              <a:t>to contrast at </a:t>
            </a:r>
            <a:r>
              <a:rPr lang="en-US" dirty="0">
                <a:solidFill>
                  <a:schemeClr val="accent1"/>
                </a:solidFill>
                <a:latin typeface="Montserrat" pitchFamily="2" charset="77"/>
              </a:rPr>
              <a:t>higher</a:t>
            </a:r>
            <a:r>
              <a:rPr lang="en-US" dirty="0">
                <a:latin typeface="Montserrat" pitchFamily="2" charset="77"/>
              </a:rPr>
              <a:t> effective resolutions. </a:t>
            </a:r>
          </a:p>
          <a:p>
            <a:endParaRPr lang="en-US" dirty="0">
              <a:latin typeface="Montserrat" pitchFamily="2" charset="77"/>
            </a:endParaRPr>
          </a:p>
          <a:p>
            <a:endParaRPr lang="en-US" dirty="0">
              <a:latin typeface="Montserra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Montserrat" pitchFamily="2" charset="77"/>
              </a:rPr>
              <a:t>The visibility of distortions </a:t>
            </a:r>
            <a:r>
              <a:rPr lang="en-US" dirty="0">
                <a:solidFill>
                  <a:schemeClr val="accent1"/>
                </a:solidFill>
                <a:latin typeface="Montserrat" pitchFamily="2" charset="77"/>
              </a:rPr>
              <a:t>decreases</a:t>
            </a:r>
            <a:r>
              <a:rPr lang="en-US" dirty="0">
                <a:latin typeface="Montserrat" pitchFamily="2" charset="77"/>
              </a:rPr>
              <a:t> with the </a:t>
            </a:r>
            <a:r>
              <a:rPr lang="en-US" dirty="0">
                <a:solidFill>
                  <a:schemeClr val="accent1"/>
                </a:solidFill>
                <a:latin typeface="Montserrat" pitchFamily="2" charset="77"/>
              </a:rPr>
              <a:t>increase</a:t>
            </a:r>
            <a:r>
              <a:rPr lang="en-US" dirty="0">
                <a:latin typeface="Montserrat" pitchFamily="2" charset="77"/>
              </a:rPr>
              <a:t> of effective resolution.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09A367B-77B3-0A8A-2B68-6B7A325E690D}"/>
              </a:ext>
            </a:extLst>
          </p:cNvPr>
          <p:cNvSpPr txBox="1"/>
          <p:nvPr/>
        </p:nvSpPr>
        <p:spPr>
          <a:xfrm>
            <a:off x="2102697" y="4798798"/>
            <a:ext cx="18516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Montserrat" pitchFamily="2" charset="77"/>
              </a:rPr>
              <a:t>60 </a:t>
            </a:r>
            <a:r>
              <a:rPr lang="en-US" dirty="0" err="1">
                <a:latin typeface="Montserrat" pitchFamily="2" charset="77"/>
              </a:rPr>
              <a:t>ppd</a:t>
            </a:r>
            <a:endParaRPr lang="en-US" dirty="0">
              <a:latin typeface="Montserrat" pitchFamily="2" charset="7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601EB82-67A7-3A8F-E166-F32FD6ED59B1}"/>
              </a:ext>
            </a:extLst>
          </p:cNvPr>
          <p:cNvSpPr txBox="1"/>
          <p:nvPr/>
        </p:nvSpPr>
        <p:spPr>
          <a:xfrm>
            <a:off x="-219880" y="4810273"/>
            <a:ext cx="23885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Montserrat" pitchFamily="2" charset="77"/>
              </a:rPr>
              <a:t>30 </a:t>
            </a:r>
            <a:r>
              <a:rPr lang="en-US" dirty="0" err="1">
                <a:latin typeface="Montserrat" pitchFamily="2" charset="77"/>
              </a:rPr>
              <a:t>ppd</a:t>
            </a:r>
            <a:endParaRPr lang="en-US" dirty="0">
              <a:latin typeface="Montserrat" pitchFamily="2" charset="7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61D344A-B329-85A2-F5DB-C0C3D8FA33F3}"/>
              </a:ext>
            </a:extLst>
          </p:cNvPr>
          <p:cNvSpPr txBox="1"/>
          <p:nvPr/>
        </p:nvSpPr>
        <p:spPr>
          <a:xfrm>
            <a:off x="3863451" y="4798798"/>
            <a:ext cx="15113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Montserrat" pitchFamily="2" charset="77"/>
              </a:rPr>
              <a:t>90 </a:t>
            </a:r>
            <a:r>
              <a:rPr lang="en-US" dirty="0" err="1">
                <a:latin typeface="Montserrat" pitchFamily="2" charset="77"/>
              </a:rPr>
              <a:t>ppd</a:t>
            </a:r>
            <a:endParaRPr lang="en-US" dirty="0">
              <a:latin typeface="Montserrat" pitchFamily="2" charset="77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884EC37-2EC9-D9B0-F62F-C6552C70FC83}"/>
              </a:ext>
            </a:extLst>
          </p:cNvPr>
          <p:cNvGrpSpPr/>
          <p:nvPr/>
        </p:nvGrpSpPr>
        <p:grpSpPr>
          <a:xfrm>
            <a:off x="725320" y="4187321"/>
            <a:ext cx="498191" cy="491885"/>
            <a:chOff x="630620" y="4187321"/>
            <a:chExt cx="498191" cy="491885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333130B1-A3A3-6E27-2766-3483A8559E2C}"/>
                </a:ext>
              </a:extLst>
            </p:cNvPr>
            <p:cNvSpPr/>
            <p:nvPr/>
          </p:nvSpPr>
          <p:spPr>
            <a:xfrm>
              <a:off x="838726" y="4237770"/>
              <a:ext cx="81980" cy="88287"/>
            </a:xfrm>
            <a:prstGeom prst="ellipse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65E1F632-D7D3-D3BB-2436-B8769F92C453}"/>
                </a:ext>
              </a:extLst>
            </p:cNvPr>
            <p:cNvSpPr/>
            <p:nvPr/>
          </p:nvSpPr>
          <p:spPr>
            <a:xfrm>
              <a:off x="712601" y="4187321"/>
              <a:ext cx="340536" cy="327923"/>
            </a:xfrm>
            <a:prstGeom prst="ellipse">
              <a:avLst/>
            </a:prstGeom>
            <a:solidFill>
              <a:srgbClr val="4A8CFF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ECE1A5B5-A78A-44CF-F371-79BDA2DD9214}"/>
                </a:ext>
              </a:extLst>
            </p:cNvPr>
            <p:cNvSpPr/>
            <p:nvPr/>
          </p:nvSpPr>
          <p:spPr>
            <a:xfrm>
              <a:off x="630620" y="4187321"/>
              <a:ext cx="498191" cy="491885"/>
            </a:xfrm>
            <a:prstGeom prst="ellipse">
              <a:avLst/>
            </a:prstGeom>
            <a:solidFill>
              <a:srgbClr val="FFFFFF">
                <a:alpha val="50196"/>
              </a:srgbClr>
            </a:solidFill>
            <a:ln w="12700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68C28C4F-0B60-9E3A-E7C0-DCF4BED90539}"/>
              </a:ext>
            </a:extLst>
          </p:cNvPr>
          <p:cNvGrpSpPr/>
          <p:nvPr/>
        </p:nvGrpSpPr>
        <p:grpSpPr>
          <a:xfrm>
            <a:off x="2779439" y="4187319"/>
            <a:ext cx="498191" cy="491885"/>
            <a:chOff x="630620" y="4187321"/>
            <a:chExt cx="498191" cy="491885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D33875AB-5B1B-6967-684F-1C575335FA24}"/>
                </a:ext>
              </a:extLst>
            </p:cNvPr>
            <p:cNvSpPr/>
            <p:nvPr/>
          </p:nvSpPr>
          <p:spPr>
            <a:xfrm>
              <a:off x="838726" y="4237770"/>
              <a:ext cx="81980" cy="88287"/>
            </a:xfrm>
            <a:prstGeom prst="ellipse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A7D7C7D-EBF5-50B8-7A70-D226B90182EA}"/>
                </a:ext>
              </a:extLst>
            </p:cNvPr>
            <p:cNvSpPr/>
            <p:nvPr/>
          </p:nvSpPr>
          <p:spPr>
            <a:xfrm>
              <a:off x="712601" y="4187321"/>
              <a:ext cx="340536" cy="327923"/>
            </a:xfrm>
            <a:prstGeom prst="ellipse">
              <a:avLst/>
            </a:prstGeom>
            <a:solidFill>
              <a:srgbClr val="4A8CFF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6CD8699-95E8-5901-EF86-1DCB4FC4BAD3}"/>
                </a:ext>
              </a:extLst>
            </p:cNvPr>
            <p:cNvSpPr/>
            <p:nvPr/>
          </p:nvSpPr>
          <p:spPr>
            <a:xfrm>
              <a:off x="630620" y="4187321"/>
              <a:ext cx="498191" cy="491885"/>
            </a:xfrm>
            <a:prstGeom prst="ellipse">
              <a:avLst/>
            </a:prstGeom>
            <a:solidFill>
              <a:srgbClr val="FFFFFF">
                <a:alpha val="50196"/>
              </a:srgbClr>
            </a:solidFill>
            <a:ln w="12700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5674B9E-295F-5C74-BEAF-CFF7F5FE07DD}"/>
              </a:ext>
            </a:extLst>
          </p:cNvPr>
          <p:cNvGrpSpPr/>
          <p:nvPr/>
        </p:nvGrpSpPr>
        <p:grpSpPr>
          <a:xfrm>
            <a:off x="4370010" y="4187319"/>
            <a:ext cx="498191" cy="491885"/>
            <a:chOff x="630620" y="4187321"/>
            <a:chExt cx="498191" cy="491885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3487D7F-2D08-606A-FB89-6DF10F9742C9}"/>
                </a:ext>
              </a:extLst>
            </p:cNvPr>
            <p:cNvSpPr/>
            <p:nvPr/>
          </p:nvSpPr>
          <p:spPr>
            <a:xfrm>
              <a:off x="838726" y="4237770"/>
              <a:ext cx="81980" cy="88287"/>
            </a:xfrm>
            <a:prstGeom prst="ellipse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A051597-A957-EF29-EA94-6F849D68B415}"/>
                </a:ext>
              </a:extLst>
            </p:cNvPr>
            <p:cNvSpPr/>
            <p:nvPr/>
          </p:nvSpPr>
          <p:spPr>
            <a:xfrm>
              <a:off x="712601" y="4187321"/>
              <a:ext cx="340536" cy="327923"/>
            </a:xfrm>
            <a:prstGeom prst="ellipse">
              <a:avLst/>
            </a:prstGeom>
            <a:solidFill>
              <a:srgbClr val="4A8CFF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BDBE43-BDCE-D0AF-52FC-319C739E1717}"/>
                </a:ext>
              </a:extLst>
            </p:cNvPr>
            <p:cNvSpPr/>
            <p:nvPr/>
          </p:nvSpPr>
          <p:spPr>
            <a:xfrm>
              <a:off x="630620" y="4187321"/>
              <a:ext cx="498191" cy="491885"/>
            </a:xfrm>
            <a:prstGeom prst="ellipse">
              <a:avLst/>
            </a:prstGeom>
            <a:solidFill>
              <a:srgbClr val="FFFFFF">
                <a:alpha val="50196"/>
              </a:srgbClr>
            </a:solidFill>
            <a:ln w="12700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Picture 17" descr="A mushroom growing in the woods&#10;&#10;Description automatically generated">
            <a:extLst>
              <a:ext uri="{FF2B5EF4-FFF2-40B4-BE49-F238E27FC236}">
                <a16:creationId xmlns:a16="http://schemas.microsoft.com/office/drawing/2014/main" id="{422EA806-52F5-42BF-D73B-D22583FFF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07063"/>
            <a:ext cx="1948832" cy="1295400"/>
          </a:xfrm>
          <a:prstGeom prst="rect">
            <a:avLst/>
          </a:prstGeom>
        </p:spPr>
      </p:pic>
      <p:pic>
        <p:nvPicPr>
          <p:cNvPr id="20" name="Picture 19" descr="A mushroom growing in the woods&#10;&#10;Description automatically generated">
            <a:extLst>
              <a:ext uri="{FF2B5EF4-FFF2-40B4-BE49-F238E27FC236}">
                <a16:creationId xmlns:a16="http://schemas.microsoft.com/office/drawing/2014/main" id="{B553392A-341C-0F9C-D4C1-A2AA85075A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0195" y="1936879"/>
            <a:ext cx="1376678" cy="913286"/>
          </a:xfrm>
          <a:prstGeom prst="rect">
            <a:avLst/>
          </a:prstGeom>
        </p:spPr>
      </p:pic>
      <p:pic>
        <p:nvPicPr>
          <p:cNvPr id="23" name="Picture 22" descr="A large mushroom in the woods&#10;&#10;Description automatically generated">
            <a:extLst>
              <a:ext uri="{FF2B5EF4-FFF2-40B4-BE49-F238E27FC236}">
                <a16:creationId xmlns:a16="http://schemas.microsoft.com/office/drawing/2014/main" id="{4E568CDE-F394-3B5C-B470-94801A5FAA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6124" y="1346238"/>
            <a:ext cx="885961" cy="590641"/>
          </a:xfrm>
          <a:prstGeom prst="rect">
            <a:avLst/>
          </a:prstGeom>
        </p:spPr>
      </p:pic>
      <p:sp>
        <p:nvSpPr>
          <p:cNvPr id="25" name="Oval 24">
            <a:extLst>
              <a:ext uri="{FF2B5EF4-FFF2-40B4-BE49-F238E27FC236}">
                <a16:creationId xmlns:a16="http://schemas.microsoft.com/office/drawing/2014/main" id="{CE11B63C-6887-120D-C11D-CC8AB246A26B}"/>
              </a:ext>
            </a:extLst>
          </p:cNvPr>
          <p:cNvSpPr/>
          <p:nvPr/>
        </p:nvSpPr>
        <p:spPr>
          <a:xfrm>
            <a:off x="939732" y="4376506"/>
            <a:ext cx="81980" cy="8828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9C73392-1CB6-3F7D-06F1-094AF5C7199D}"/>
              </a:ext>
            </a:extLst>
          </p:cNvPr>
          <p:cNvSpPr/>
          <p:nvPr/>
        </p:nvSpPr>
        <p:spPr>
          <a:xfrm>
            <a:off x="2993849" y="4377551"/>
            <a:ext cx="81980" cy="8828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B8D221C-E39A-30D1-1F14-EB1F0D240DC5}"/>
              </a:ext>
            </a:extLst>
          </p:cNvPr>
          <p:cNvSpPr/>
          <p:nvPr/>
        </p:nvSpPr>
        <p:spPr>
          <a:xfrm>
            <a:off x="4584422" y="4376506"/>
            <a:ext cx="81980" cy="8828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F67B03B-799E-86FB-F483-2353E71C417E}"/>
              </a:ext>
            </a:extLst>
          </p:cNvPr>
          <p:cNvCxnSpPr>
            <a:cxnSpLocks/>
            <a:stCxn id="25" idx="1"/>
            <a:endCxn id="18" idx="1"/>
          </p:cNvCxnSpPr>
          <p:nvPr/>
        </p:nvCxnSpPr>
        <p:spPr>
          <a:xfrm flipH="1" flipV="1">
            <a:off x="0" y="3054763"/>
            <a:ext cx="951738" cy="1334672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D9C68DD-3C06-3015-175A-315287B637F2}"/>
              </a:ext>
            </a:extLst>
          </p:cNvPr>
          <p:cNvCxnSpPr>
            <a:cxnSpLocks/>
            <a:stCxn id="25" idx="7"/>
            <a:endCxn id="18" idx="3"/>
          </p:cNvCxnSpPr>
          <p:nvPr/>
        </p:nvCxnSpPr>
        <p:spPr>
          <a:xfrm flipV="1">
            <a:off x="1009706" y="3054763"/>
            <a:ext cx="939126" cy="1334672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0ADD0FC-506D-785D-16DC-4664D9F83D11}"/>
              </a:ext>
            </a:extLst>
          </p:cNvPr>
          <p:cNvCxnSpPr>
            <a:cxnSpLocks/>
            <a:stCxn id="26" idx="1"/>
            <a:endCxn id="20" idx="1"/>
          </p:cNvCxnSpPr>
          <p:nvPr/>
        </p:nvCxnSpPr>
        <p:spPr>
          <a:xfrm flipH="1" flipV="1">
            <a:off x="2340195" y="2393522"/>
            <a:ext cx="665660" cy="1996958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834FADF-7587-AC36-9961-F1A555E28AA2}"/>
              </a:ext>
            </a:extLst>
          </p:cNvPr>
          <p:cNvCxnSpPr>
            <a:cxnSpLocks/>
            <a:stCxn id="26" idx="7"/>
            <a:endCxn id="20" idx="3"/>
          </p:cNvCxnSpPr>
          <p:nvPr/>
        </p:nvCxnSpPr>
        <p:spPr>
          <a:xfrm flipV="1">
            <a:off x="3063823" y="2393522"/>
            <a:ext cx="653050" cy="1996958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A0B5C93-BE02-5296-0382-5BFD31F8B54F}"/>
              </a:ext>
            </a:extLst>
          </p:cNvPr>
          <p:cNvCxnSpPr>
            <a:cxnSpLocks/>
            <a:stCxn id="27" idx="1"/>
            <a:endCxn id="23" idx="1"/>
          </p:cNvCxnSpPr>
          <p:nvPr/>
        </p:nvCxnSpPr>
        <p:spPr>
          <a:xfrm flipH="1" flipV="1">
            <a:off x="4176124" y="1641559"/>
            <a:ext cx="420304" cy="2747876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DFE69A5-4068-0F3B-9437-7AC593F5C907}"/>
              </a:ext>
            </a:extLst>
          </p:cNvPr>
          <p:cNvCxnSpPr>
            <a:cxnSpLocks/>
            <a:stCxn id="27" idx="7"/>
            <a:endCxn id="23" idx="3"/>
          </p:cNvCxnSpPr>
          <p:nvPr/>
        </p:nvCxnSpPr>
        <p:spPr>
          <a:xfrm flipV="1">
            <a:off x="4654396" y="1641559"/>
            <a:ext cx="407689" cy="2747876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3752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2837793" y="2227049"/>
            <a:ext cx="5593132" cy="226296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/>
              <a:t>Quality assessment metrics for varying </a:t>
            </a:r>
            <a:r>
              <a:rPr lang="en-GB" sz="3600" dirty="0">
                <a:solidFill>
                  <a:schemeClr val="bg2"/>
                </a:solidFill>
              </a:rPr>
              <a:t>effective resolutions</a:t>
            </a:r>
          </a:p>
        </p:txBody>
      </p:sp>
      <p:sp>
        <p:nvSpPr>
          <p:cNvPr id="224" name="Google Shape;224;p34"/>
          <p:cNvSpPr txBox="1">
            <a:spLocks noGrp="1"/>
          </p:cNvSpPr>
          <p:nvPr>
            <p:ph type="title" idx="2"/>
          </p:nvPr>
        </p:nvSpPr>
        <p:spPr>
          <a:xfrm>
            <a:off x="396835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EF9CFE-94B6-70A1-91E3-9F34EF7DCCB7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10034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90500" y="383175"/>
            <a:ext cx="87312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/>
              <a:t>Contrast Sensitivity Function </a:t>
            </a:r>
            <a:r>
              <a:rPr lang="en-GB" dirty="0">
                <a:solidFill>
                  <a:schemeClr val="bg2"/>
                </a:solidFill>
              </a:rPr>
              <a:t>(CSF)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B4CAA8-1A16-C5F1-F5E7-CAD709299DD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 dirty="0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800E59FD-3710-3605-2A6C-4A7ED821FA95}"/>
              </a:ext>
            </a:extLst>
          </p:cNvPr>
          <p:cNvSpPr/>
          <p:nvPr/>
        </p:nvSpPr>
        <p:spPr>
          <a:xfrm>
            <a:off x="4061197" y="1047187"/>
            <a:ext cx="1021605" cy="51080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Montserrat" pitchFamily="2" charset="77"/>
              </a:rPr>
              <a:t>CSF</a:t>
            </a:r>
          </a:p>
        </p:txBody>
      </p: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1ABE9FA4-40D9-8807-414D-F1DF2CC40217}"/>
              </a:ext>
            </a:extLst>
          </p:cNvPr>
          <p:cNvCxnSpPr>
            <a:cxnSpLocks/>
            <a:stCxn id="19" idx="2"/>
          </p:cNvCxnSpPr>
          <p:nvPr/>
        </p:nvCxnSpPr>
        <p:spPr>
          <a:xfrm rot="5400000">
            <a:off x="2798373" y="240205"/>
            <a:ext cx="455843" cy="3091412"/>
          </a:xfrm>
          <a:prstGeom prst="curvedConnector3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02FD545C-E202-F573-016A-F49114651217}"/>
              </a:ext>
            </a:extLst>
          </p:cNvPr>
          <p:cNvCxnSpPr>
            <a:cxnSpLocks/>
            <a:stCxn id="19" idx="2"/>
          </p:cNvCxnSpPr>
          <p:nvPr/>
        </p:nvCxnSpPr>
        <p:spPr>
          <a:xfrm rot="5400000">
            <a:off x="4350065" y="1779925"/>
            <a:ext cx="443870" cy="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FE55B6B4-7A14-70C3-2306-0AA56CCF07B8}"/>
              </a:ext>
            </a:extLst>
          </p:cNvPr>
          <p:cNvCxnSpPr>
            <a:cxnSpLocks/>
            <a:stCxn id="19" idx="2"/>
          </p:cNvCxnSpPr>
          <p:nvPr/>
        </p:nvCxnSpPr>
        <p:spPr>
          <a:xfrm rot="16200000" flipH="1">
            <a:off x="5871131" y="258858"/>
            <a:ext cx="443870" cy="304213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 descr="A graph with a blue line&#10;&#10;Description automatically generated">
            <a:extLst>
              <a:ext uri="{FF2B5EF4-FFF2-40B4-BE49-F238E27FC236}">
                <a16:creationId xmlns:a16="http://schemas.microsoft.com/office/drawing/2014/main" id="{636FF124-ECFC-DDE9-2F33-AFB4DCBD1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1108" y="1625608"/>
            <a:ext cx="3853445" cy="275639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A05E1E9-05AA-500B-A6A1-649D19CB0C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726" y="2030256"/>
            <a:ext cx="2747723" cy="183426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5C9EB13-4E41-5FB8-4791-8681B9F10B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6628" y="2030255"/>
            <a:ext cx="2735014" cy="1834261"/>
          </a:xfrm>
          <a:prstGeom prst="rect">
            <a:avLst/>
          </a:prstGeom>
        </p:spPr>
      </p:pic>
      <p:pic>
        <p:nvPicPr>
          <p:cNvPr id="5" name="Picture 4" descr="A blue background with yellow light&#10;&#10;Description automatically generated">
            <a:extLst>
              <a:ext uri="{FF2B5EF4-FFF2-40B4-BE49-F238E27FC236}">
                <a16:creationId xmlns:a16="http://schemas.microsoft.com/office/drawing/2014/main" id="{8CE08B2D-9C83-0E5F-AF81-E245B90625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4810" y="2001860"/>
            <a:ext cx="2759507" cy="1834261"/>
          </a:xfrm>
          <a:prstGeom prst="rect">
            <a:avLst/>
          </a:prstGeom>
        </p:spPr>
      </p:pic>
      <p:sp>
        <p:nvSpPr>
          <p:cNvPr id="6" name="Google Shape;237;p36">
            <a:extLst>
              <a:ext uri="{FF2B5EF4-FFF2-40B4-BE49-F238E27FC236}">
                <a16:creationId xmlns:a16="http://schemas.microsoft.com/office/drawing/2014/main" id="{93889009-8FE3-1E45-0916-085B3302AD9A}"/>
              </a:ext>
            </a:extLst>
          </p:cNvPr>
          <p:cNvSpPr txBox="1">
            <a:spLocks/>
          </p:cNvSpPr>
          <p:nvPr/>
        </p:nvSpPr>
        <p:spPr>
          <a:xfrm>
            <a:off x="237236" y="3880940"/>
            <a:ext cx="2486701" cy="373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latin typeface="Montserrat Medium" pitchFamily="2" charset="77"/>
              </a:rPr>
              <a:t>Wavelet Transform</a:t>
            </a:r>
          </a:p>
          <a:p>
            <a:pPr marL="0" indent="0"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dirty="0"/>
          </a:p>
        </p:txBody>
      </p:sp>
      <p:sp>
        <p:nvSpPr>
          <p:cNvPr id="7" name="Google Shape;237;p36">
            <a:extLst>
              <a:ext uri="{FF2B5EF4-FFF2-40B4-BE49-F238E27FC236}">
                <a16:creationId xmlns:a16="http://schemas.microsoft.com/office/drawing/2014/main" id="{2515CAB4-2DE1-3ABF-8CD5-DD427CE32699}"/>
              </a:ext>
            </a:extLst>
          </p:cNvPr>
          <p:cNvSpPr txBox="1">
            <a:spLocks/>
          </p:cNvSpPr>
          <p:nvPr/>
        </p:nvSpPr>
        <p:spPr>
          <a:xfrm>
            <a:off x="3328648" y="3880940"/>
            <a:ext cx="2486701" cy="373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latin typeface="Montserrat Medium" pitchFamily="2" charset="77"/>
              </a:rPr>
              <a:t>Laplacian Pyramid</a:t>
            </a:r>
          </a:p>
          <a:p>
            <a:pPr marL="0" indent="0"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dirty="0"/>
          </a:p>
        </p:txBody>
      </p:sp>
      <p:sp>
        <p:nvSpPr>
          <p:cNvPr id="8" name="Google Shape;237;p36">
            <a:extLst>
              <a:ext uri="{FF2B5EF4-FFF2-40B4-BE49-F238E27FC236}">
                <a16:creationId xmlns:a16="http://schemas.microsoft.com/office/drawing/2014/main" id="{48F02AE3-0F52-E5D2-6FC7-51C0DDCE92D0}"/>
              </a:ext>
            </a:extLst>
          </p:cNvPr>
          <p:cNvSpPr txBox="1">
            <a:spLocks/>
          </p:cNvSpPr>
          <p:nvPr/>
        </p:nvSpPr>
        <p:spPr>
          <a:xfrm>
            <a:off x="6301212" y="3857582"/>
            <a:ext cx="2486701" cy="373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latin typeface="Montserrat Medium" pitchFamily="2" charset="77"/>
              </a:rPr>
              <a:t>Fourier Transform</a:t>
            </a:r>
          </a:p>
          <a:p>
            <a:pPr marL="0" indent="0"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879A1A-1AC0-2C56-FF49-EA71A5B1ECA0}"/>
              </a:ext>
            </a:extLst>
          </p:cNvPr>
          <p:cNvSpPr txBox="1"/>
          <p:nvPr/>
        </p:nvSpPr>
        <p:spPr>
          <a:xfrm>
            <a:off x="-15875" y="4505854"/>
            <a:ext cx="9144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Mantiuk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, </a:t>
            </a:r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Rafał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 K., Maliha Ashraf, and Alexandre </a:t>
            </a:r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Chapiro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. "</a:t>
            </a:r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stelaCSF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: a unified model of contrast sensitivity as the function of </a:t>
            </a:r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spatio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-temporal frequency, eccentricity, luminance and area." ACM Transactions on Graphics (TOG) 41.4 (2022): 1-16.</a:t>
            </a:r>
            <a:endParaRPr lang="en-US" sz="800" dirty="0">
              <a:latin typeface="Montserrat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85645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Rescaling</a:t>
            </a:r>
            <a:r>
              <a:rPr lang="en-GB" dirty="0"/>
              <a:t> Function</a:t>
            </a:r>
          </a:p>
        </p:txBody>
      </p:sp>
      <p:sp>
        <p:nvSpPr>
          <p:cNvPr id="5" name="Google Shape;237;p36">
            <a:extLst>
              <a:ext uri="{FF2B5EF4-FFF2-40B4-BE49-F238E27FC236}">
                <a16:creationId xmlns:a16="http://schemas.microsoft.com/office/drawing/2014/main" id="{832A57EC-ED19-41B7-1986-02429E49C92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50410" y="1804748"/>
            <a:ext cx="3745337" cy="17862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Because the effective resolution is the resolution projected on the retina.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We can imitate the effect of effective resolution by altering the image resolution.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FE9E95-77A9-36BE-FC09-61B42CF5A034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1787D25-7D7A-2ADF-45B6-9E3480D885FB}"/>
              </a:ext>
            </a:extLst>
          </p:cNvPr>
          <p:cNvSpPr/>
          <p:nvPr/>
        </p:nvSpPr>
        <p:spPr>
          <a:xfrm rot="5400000">
            <a:off x="4285550" y="2266369"/>
            <a:ext cx="572700" cy="610763"/>
          </a:xfrm>
          <a:prstGeom prst="ellipse">
            <a:avLst/>
          </a:prstGeom>
          <a:solidFill>
            <a:srgbClr val="FFFFFF">
              <a:alpha val="40000"/>
            </a:srgb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E3B1515-F08A-19C1-54C3-38267781EB6E}"/>
              </a:ext>
            </a:extLst>
          </p:cNvPr>
          <p:cNvSpPr/>
          <p:nvPr/>
        </p:nvSpPr>
        <p:spPr>
          <a:xfrm rot="5400000">
            <a:off x="4486512" y="2415041"/>
            <a:ext cx="468119" cy="313418"/>
          </a:xfrm>
          <a:prstGeom prst="ellipse">
            <a:avLst/>
          </a:prstGeom>
          <a:solidFill>
            <a:srgbClr val="4A8CFF">
              <a:alpha val="6039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D838B7C-8A49-8D0E-F0FB-A157E698BBF6}"/>
              </a:ext>
            </a:extLst>
          </p:cNvPr>
          <p:cNvSpPr/>
          <p:nvPr/>
        </p:nvSpPr>
        <p:spPr>
          <a:xfrm rot="5400000">
            <a:off x="4715106" y="2519516"/>
            <a:ext cx="209160" cy="10447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8700D64-C0CA-688E-5791-DEF110D3CB7D}"/>
              </a:ext>
            </a:extLst>
          </p:cNvPr>
          <p:cNvSpPr/>
          <p:nvPr/>
        </p:nvSpPr>
        <p:spPr>
          <a:xfrm rot="16200000">
            <a:off x="7009387" y="2499228"/>
            <a:ext cx="1444121" cy="1450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BF0BD3C-2B01-1AF0-45D5-FB1F4FF1EF8E}"/>
              </a:ext>
            </a:extLst>
          </p:cNvPr>
          <p:cNvCxnSpPr>
            <a:cxnSpLocks/>
          </p:cNvCxnSpPr>
          <p:nvPr/>
        </p:nvCxnSpPr>
        <p:spPr>
          <a:xfrm>
            <a:off x="7731447" y="3293810"/>
            <a:ext cx="0" cy="45720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3CBEBA6-E14A-9BB9-5E1A-4774B597DD66}"/>
              </a:ext>
            </a:extLst>
          </p:cNvPr>
          <p:cNvCxnSpPr>
            <a:cxnSpLocks/>
          </p:cNvCxnSpPr>
          <p:nvPr/>
        </p:nvCxnSpPr>
        <p:spPr>
          <a:xfrm>
            <a:off x="4871923" y="3742343"/>
            <a:ext cx="2859524" cy="8671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15202FC-AC08-A5B0-26E4-D5EBA37300E3}"/>
              </a:ext>
            </a:extLst>
          </p:cNvPr>
          <p:cNvSpPr txBox="1"/>
          <p:nvPr/>
        </p:nvSpPr>
        <p:spPr>
          <a:xfrm>
            <a:off x="5697849" y="1228436"/>
            <a:ext cx="20212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Montserrat Medium" pitchFamily="2" charset="77"/>
              </a:rPr>
              <a:t>Effective Resolution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70375BB-2BB6-B678-2E60-9D3B528ED252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4871923" y="2571753"/>
            <a:ext cx="2859525" cy="722057"/>
          </a:xfrm>
          <a:prstGeom prst="line">
            <a:avLst/>
          </a:prstGeom>
          <a:ln w="9525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34C1F06-58F8-F08C-8324-D077A56AEA67}"/>
              </a:ext>
            </a:extLst>
          </p:cNvPr>
          <p:cNvCxnSpPr>
            <a:cxnSpLocks/>
            <a:endCxn id="11" idx="3"/>
          </p:cNvCxnSpPr>
          <p:nvPr/>
        </p:nvCxnSpPr>
        <p:spPr>
          <a:xfrm flipV="1">
            <a:off x="4871923" y="1849689"/>
            <a:ext cx="2859525" cy="722064"/>
          </a:xfrm>
          <a:prstGeom prst="line">
            <a:avLst/>
          </a:prstGeom>
          <a:ln w="9525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4F7BF53-6D96-F3DB-5276-BE5D0514F8A4}"/>
              </a:ext>
            </a:extLst>
          </p:cNvPr>
          <p:cNvCxnSpPr>
            <a:cxnSpLocks/>
          </p:cNvCxnSpPr>
          <p:nvPr/>
        </p:nvCxnSpPr>
        <p:spPr>
          <a:xfrm>
            <a:off x="4871923" y="2571753"/>
            <a:ext cx="0" cy="117059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66AD641-F4D6-A1BA-5318-39EAC1FD2DF8}"/>
              </a:ext>
            </a:extLst>
          </p:cNvPr>
          <p:cNvCxnSpPr>
            <a:cxnSpLocks/>
          </p:cNvCxnSpPr>
          <p:nvPr/>
        </p:nvCxnSpPr>
        <p:spPr>
          <a:xfrm>
            <a:off x="7914389" y="1849689"/>
            <a:ext cx="0" cy="1444121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CE25A00-4942-8FDA-E345-A0E6FEBDF86A}"/>
              </a:ext>
            </a:extLst>
          </p:cNvPr>
          <p:cNvSpPr txBox="1"/>
          <p:nvPr/>
        </p:nvSpPr>
        <p:spPr>
          <a:xfrm>
            <a:off x="5946944" y="3742343"/>
            <a:ext cx="17721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 Medium" pitchFamily="2" charset="77"/>
              </a:rPr>
              <a:t>Viewing Distance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B14F917-80F5-1307-4A4A-C2B6C20B5A44}"/>
              </a:ext>
            </a:extLst>
          </p:cNvPr>
          <p:cNvSpPr txBox="1"/>
          <p:nvPr/>
        </p:nvSpPr>
        <p:spPr>
          <a:xfrm>
            <a:off x="7868707" y="2285400"/>
            <a:ext cx="12075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 Medium" pitchFamily="2" charset="77"/>
              </a:rPr>
              <a:t>Display Height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1326A3-0056-038F-C259-D37283156141}"/>
              </a:ext>
            </a:extLst>
          </p:cNvPr>
          <p:cNvSpPr txBox="1"/>
          <p:nvPr/>
        </p:nvSpPr>
        <p:spPr>
          <a:xfrm>
            <a:off x="7062042" y="1935543"/>
            <a:ext cx="615553" cy="1272407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 Medium" pitchFamily="2" charset="77"/>
              </a:rPr>
              <a:t>Vertical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 Medium" pitchFamily="2" charset="77"/>
              </a:rPr>
              <a:t>Resolution</a:t>
            </a:r>
          </a:p>
        </p:txBody>
      </p:sp>
    </p:spTree>
    <p:extLst>
      <p:ext uri="{BB962C8B-B14F-4D97-AF65-F5344CB8AC3E}">
        <p14:creationId xmlns:p14="http://schemas.microsoft.com/office/powerpoint/2010/main" val="2415053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0CFD5F-8CB7-37AA-B258-9A5D2B40AA3C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4" name="Google Shape;235;p36">
            <a:extLst>
              <a:ext uri="{FF2B5EF4-FFF2-40B4-BE49-F238E27FC236}">
                <a16:creationId xmlns:a16="http://schemas.microsoft.com/office/drawing/2014/main" id="{1E5C8D5D-2D47-FC1C-178C-F8C0C6BE3A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The </a:t>
            </a:r>
            <a:r>
              <a:rPr lang="en-GB" dirty="0"/>
              <a:t>differences</a:t>
            </a:r>
            <a:r>
              <a:rPr lang="en-GB" dirty="0">
                <a:solidFill>
                  <a:schemeClr val="bg2"/>
                </a:solidFill>
              </a:rPr>
              <a:t> between the </a:t>
            </a:r>
            <a:r>
              <a:rPr lang="en-GB" dirty="0"/>
              <a:t>two</a:t>
            </a:r>
            <a:r>
              <a:rPr lang="en-GB" dirty="0">
                <a:solidFill>
                  <a:schemeClr val="bg2"/>
                </a:solidFill>
              </a:rPr>
              <a:t> types of </a:t>
            </a:r>
            <a:r>
              <a:rPr lang="en-GB" dirty="0"/>
              <a:t>metrics</a:t>
            </a:r>
          </a:p>
        </p:txBody>
      </p:sp>
      <p:sp>
        <p:nvSpPr>
          <p:cNvPr id="2" name="Google Shape;237;p36">
            <a:extLst>
              <a:ext uri="{FF2B5EF4-FFF2-40B4-BE49-F238E27FC236}">
                <a16:creationId xmlns:a16="http://schemas.microsoft.com/office/drawing/2014/main" id="{69DC9781-5006-86FD-CF67-EC29D11496EA}"/>
              </a:ext>
            </a:extLst>
          </p:cNvPr>
          <p:cNvSpPr txBox="1">
            <a:spLocks/>
          </p:cNvSpPr>
          <p:nvPr/>
        </p:nvSpPr>
        <p:spPr>
          <a:xfrm>
            <a:off x="191219" y="2093040"/>
            <a:ext cx="4673600" cy="9717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  <a:buClr>
                <a:schemeClr val="dk1"/>
              </a:buClr>
              <a:buSzPts val="1100"/>
            </a:pPr>
            <a:r>
              <a:rPr lang="en-GB" dirty="0">
                <a:solidFill>
                  <a:schemeClr val="tx1"/>
                </a:solidFill>
                <a:latin typeface="Montserrat" pitchFamily="2" charset="77"/>
              </a:rPr>
              <a:t>Our recent study conducted on 4 publicly available datasets showed no statistical difference between the two types of metrics.</a:t>
            </a:r>
          </a:p>
        </p:txBody>
      </p:sp>
      <p:sp>
        <p:nvSpPr>
          <p:cNvPr id="7" name="Google Shape;237;p36">
            <a:extLst>
              <a:ext uri="{FF2B5EF4-FFF2-40B4-BE49-F238E27FC236}">
                <a16:creationId xmlns:a16="http://schemas.microsoft.com/office/drawing/2014/main" id="{CD368B1A-8099-95AC-F2D2-2F7784F1840F}"/>
              </a:ext>
            </a:extLst>
          </p:cNvPr>
          <p:cNvSpPr txBox="1">
            <a:spLocks/>
          </p:cNvSpPr>
          <p:nvPr/>
        </p:nvSpPr>
        <p:spPr>
          <a:xfrm>
            <a:off x="191219" y="3230205"/>
            <a:ext cx="4673600" cy="9717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  <a:buClr>
                <a:schemeClr val="dk1"/>
              </a:buClr>
              <a:buSzPts val="1100"/>
            </a:pPr>
            <a:r>
              <a:rPr lang="en-GB" i="1" dirty="0">
                <a:solidFill>
                  <a:schemeClr val="accent1"/>
                </a:solidFill>
                <a:latin typeface="Montserrat Medium" pitchFamily="2" charset="77"/>
              </a:rPr>
              <a:t>The motivation behind this work:</a:t>
            </a:r>
          </a:p>
          <a:p>
            <a:pPr>
              <a:spcAft>
                <a:spcPts val="1600"/>
              </a:spcAft>
              <a:buClr>
                <a:schemeClr val="dk1"/>
              </a:buClr>
              <a:buSzPts val="1100"/>
            </a:pPr>
            <a:r>
              <a:rPr lang="en-GB" dirty="0">
                <a:solidFill>
                  <a:schemeClr val="tx1"/>
                </a:solidFill>
                <a:latin typeface="Montserrat" pitchFamily="2" charset="77"/>
              </a:rPr>
              <a:t>Understanding the similarities and differences between the two approaches. 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4EAAC03-AB2F-5755-71D0-078333298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839" y="1659124"/>
            <a:ext cx="3935942" cy="281138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09149AC-4D8D-6934-F5C9-1115B67273F5}"/>
              </a:ext>
            </a:extLst>
          </p:cNvPr>
          <p:cNvSpPr/>
          <p:nvPr/>
        </p:nvSpPr>
        <p:spPr>
          <a:xfrm>
            <a:off x="5587300" y="3846197"/>
            <a:ext cx="277474" cy="62431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BE6FDD-BE92-1231-80A7-5F3BA431D86A}"/>
              </a:ext>
            </a:extLst>
          </p:cNvPr>
          <p:cNvSpPr/>
          <p:nvPr/>
        </p:nvSpPr>
        <p:spPr>
          <a:xfrm>
            <a:off x="5948469" y="3846197"/>
            <a:ext cx="277474" cy="62431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5E122BE-4E23-275D-1819-4F2AEDF68947}"/>
              </a:ext>
            </a:extLst>
          </p:cNvPr>
          <p:cNvSpPr/>
          <p:nvPr/>
        </p:nvSpPr>
        <p:spPr>
          <a:xfrm>
            <a:off x="6315944" y="3846197"/>
            <a:ext cx="277474" cy="62431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399DF2D-C820-2798-CA15-54EB9B9244CB}"/>
              </a:ext>
            </a:extLst>
          </p:cNvPr>
          <p:cNvSpPr/>
          <p:nvPr/>
        </p:nvSpPr>
        <p:spPr>
          <a:xfrm>
            <a:off x="6683419" y="3846197"/>
            <a:ext cx="277474" cy="62431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09B6EA-FD65-E660-463C-1E60C106058F}"/>
              </a:ext>
            </a:extLst>
          </p:cNvPr>
          <p:cNvSpPr/>
          <p:nvPr/>
        </p:nvSpPr>
        <p:spPr>
          <a:xfrm>
            <a:off x="7026342" y="3846197"/>
            <a:ext cx="277474" cy="62431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566054-615F-4C0F-7A2C-9C72C45CC538}"/>
              </a:ext>
            </a:extLst>
          </p:cNvPr>
          <p:cNvSpPr/>
          <p:nvPr/>
        </p:nvSpPr>
        <p:spPr>
          <a:xfrm>
            <a:off x="7395162" y="3841940"/>
            <a:ext cx="277474" cy="62431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B9E83EB-4B3C-E17A-1541-AFAEEC1C2D7D}"/>
              </a:ext>
            </a:extLst>
          </p:cNvPr>
          <p:cNvSpPr/>
          <p:nvPr/>
        </p:nvSpPr>
        <p:spPr>
          <a:xfrm>
            <a:off x="7756331" y="3841940"/>
            <a:ext cx="277474" cy="62431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B2AF9C-97B1-9734-32E6-ED4C5F264684}"/>
              </a:ext>
            </a:extLst>
          </p:cNvPr>
          <p:cNvSpPr/>
          <p:nvPr/>
        </p:nvSpPr>
        <p:spPr>
          <a:xfrm>
            <a:off x="8452917" y="3841940"/>
            <a:ext cx="277474" cy="62431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1A9ED6A-0174-BCF8-1E42-FC77CFDFC065}"/>
              </a:ext>
            </a:extLst>
          </p:cNvPr>
          <p:cNvSpPr/>
          <p:nvPr/>
        </p:nvSpPr>
        <p:spPr>
          <a:xfrm>
            <a:off x="8092012" y="3846553"/>
            <a:ext cx="277474" cy="62431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087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Management Consulting Toolkit by Slidesgo">
  <a:themeElements>
    <a:clrScheme name="Simple Light">
      <a:dk1>
        <a:srgbClr val="000000"/>
      </a:dk1>
      <a:lt1>
        <a:srgbClr val="FFFFFF"/>
      </a:lt1>
      <a:dk2>
        <a:srgbClr val="4A8CFF"/>
      </a:dk2>
      <a:lt2>
        <a:srgbClr val="EFEFEF"/>
      </a:lt2>
      <a:accent1>
        <a:srgbClr val="003BA3"/>
      </a:accent1>
      <a:accent2>
        <a:srgbClr val="000000"/>
      </a:accent2>
      <a:accent3>
        <a:srgbClr val="4A8CFF"/>
      </a:accent3>
      <a:accent4>
        <a:srgbClr val="EFEFEF"/>
      </a:accent4>
      <a:accent5>
        <a:srgbClr val="003BA3"/>
      </a:accent5>
      <a:accent6>
        <a:srgbClr val="000000"/>
      </a:accent6>
      <a:hlink>
        <a:srgbClr val="003BA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16082</TotalTime>
  <Words>740</Words>
  <Application>Microsoft Macintosh PowerPoint</Application>
  <PresentationFormat>On-screen Show (16:9)</PresentationFormat>
  <Paragraphs>121</Paragraphs>
  <Slides>23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Montserrat SemiBold</vt:lpstr>
      <vt:lpstr>Montserrat Medium</vt:lpstr>
      <vt:lpstr>Cambria Math</vt:lpstr>
      <vt:lpstr>Montserrat</vt:lpstr>
      <vt:lpstr>Montserrat Light</vt:lpstr>
      <vt:lpstr>Management Consulting Toolkit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Quality assessment metrics for varying effective resolutions</vt:lpstr>
      <vt:lpstr>Contrast Sensitivity Function (CSF)</vt:lpstr>
      <vt:lpstr>Rescaling Function</vt:lpstr>
      <vt:lpstr>The differences between the two types of metrics</vt:lpstr>
      <vt:lpstr>Comparison analysis</vt:lpstr>
      <vt:lpstr>CSF-based quality metrics</vt:lpstr>
      <vt:lpstr>Rescaling-based quality metrics</vt:lpstr>
      <vt:lpstr>Rescaling-based quality metrics</vt:lpstr>
      <vt:lpstr>CSF and Rescaling filters - Comparison</vt:lpstr>
      <vt:lpstr>Comparison analysis in the frequency domain</vt:lpstr>
      <vt:lpstr>Power Spectrum of “Distortions”</vt:lpstr>
      <vt:lpstr>Comparison analysis in the frequency domain</vt:lpstr>
      <vt:lpstr>Comparison analysis in the frequency domain</vt:lpstr>
      <vt:lpstr>Comparison analysis in the frequency domain</vt:lpstr>
      <vt:lpstr>Comparison analysis of metric’s predictions</vt:lpstr>
      <vt:lpstr>Comparison analysis of metric’s predictions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quality assessment for efficient streaming of high dynamic range content across display and viewing conditions </dc:title>
  <cp:lastModifiedBy>Dounia Hammou</cp:lastModifiedBy>
  <cp:revision>48</cp:revision>
  <dcterms:modified xsi:type="dcterms:W3CDTF">2024-02-16T18:22:43Z</dcterms:modified>
</cp:coreProperties>
</file>